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14"/>
  </p:notesMasterIdLst>
  <p:sldIdLst>
    <p:sldId id="265" r:id="rId5"/>
    <p:sldId id="267" r:id="rId6"/>
    <p:sldId id="262" r:id="rId7"/>
    <p:sldId id="269" r:id="rId8"/>
    <p:sldId id="270" r:id="rId9"/>
    <p:sldId id="257" r:id="rId10"/>
    <p:sldId id="259" r:id="rId11"/>
    <p:sldId id="258" r:id="rId12"/>
    <p:sldId id="272" r:id="rId13"/>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911157-3DEA-1146-9F25-0A39D2016E4C}" v="390" dt="2019-09-12T05:34:21.690"/>
    <p1510:client id="{27D0B206-F134-78ED-407C-66716995346E}" v="1584" dt="2019-09-11T15:21:42.1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4" autoAdjust="0"/>
    <p:restoredTop sz="94660"/>
  </p:normalViewPr>
  <p:slideViewPr>
    <p:cSldViewPr snapToGrid="0">
      <p:cViewPr varScale="1">
        <p:scale>
          <a:sx n="115" d="100"/>
          <a:sy n="115" d="100"/>
        </p:scale>
        <p:origin x="14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02C77E-8769-468F-9251-897973EC8665}" type="datetimeFigureOut">
              <a:rPr lang="en-GB"/>
              <a:t>12/09/2019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E47C68-EA87-4035-8CA4-C4226BC64541}" type="slidenum">
              <a:rPr lang="en-GB"/>
              <a:t>‹#›</a:t>
            </a:fld>
            <a:endParaRPr lang="en-GB"/>
          </a:p>
        </p:txBody>
      </p:sp>
    </p:spTree>
    <p:extLst>
      <p:ext uri="{BB962C8B-B14F-4D97-AF65-F5344CB8AC3E}">
        <p14:creationId xmlns:p14="http://schemas.microsoft.com/office/powerpoint/2010/main" val="3403015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foodsecurity.ac.uk/publications/food-waste-within-global-food-systems.pdf"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www.farmbusinesssurvey.co.uk/DataBuilder/" TargetMode="External"/><Relationship Id="rId4" Type="http://schemas.openxmlformats.org/officeDocument/2006/relationships/hyperlink" Target="http://www.fao.org/3/a-bb144e.pdf" TargetMode="Externa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ur03.safelinks.protection.outlook.com/?url=http%3A%2F%2Ffloodlist.com%2F%3Fs%3Dwheat%26submit%3D&amp;data=02%7C01%7Ccarmine.maffei%40leicester.ac.uk%7C30b478a424f546adbc3308d72c7aa5fc%7Caebecd6a31d44b0195ce8274afe853d9%7C0%7C0%7C637026777594232592&amp;sdata=nJlPOQIWpWW%2Fmu3AK0vpEvxA6j3h6FfijaN4p43JtD4%3D&amp;reserved=0" TargetMode="External"/><Relationship Id="rId3" Type="http://schemas.openxmlformats.org/officeDocument/2006/relationships/hyperlink" Target="https://eur03.safelinks.protection.outlook.com/?url=https%3A%2F%2Fuk.investing.com%2Fcommodities%2Flondon-wheat-historical-data&amp;data=02%7C01%7Ccarmine.maffei%40leicester.ac.uk%7C30b478a424f546adbc3308d72c7aa5fc%7Caebecd6a31d44b0195ce8274afe853d9%7C0%7C0%7C637026777594212596&amp;sdata=4zcDEkAQPHviT4qkjEFWNOrMKO46pDdPJtnsP21B1pY%3D&amp;reserved=0" TargetMode="External"/><Relationship Id="rId7" Type="http://schemas.openxmlformats.org/officeDocument/2006/relationships/hyperlink" Target="https://eur03.safelinks.protection.outlook.com/?url=https%3A%2F%2Fwww.sciencedirect.com%2Fscience%2Farticle%2Fpii%2FS221209471830121X&amp;data=02%7C01%7Ccarmine.maffei%40leicester.ac.uk%7C30b478a424f546adbc3308d72c7aa5fc%7Caebecd6a31d44b0195ce8274afe853d9%7C0%7C0%7C637026777594232592&amp;sdata=aRqqkCmKvZL%2FBXzh0VoULyqddp6IRz0HxrOD7EK6rLI%3D&amp;reserved=0"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ur03.safelinks.protection.outlook.com/?url=https%3A%2F%2Fipad.fas.usda.gov%2Frssiws%2Fal%2Fglobal_cropprod.aspx&amp;data=02%7C01%7Ccarmine.maffei%40leicester.ac.uk%7C30b478a424f546adbc3308d72c7aa5fc%7Caebecd6a31d44b0195ce8274afe853d9%7C0%7C0%7C637026777594222588&amp;sdata=fmkiXRKIOrLc4dGyxtATqAvuGRyyeU6OQifxAWRfAP0%3D&amp;reserved=0" TargetMode="External"/><Relationship Id="rId5" Type="http://schemas.openxmlformats.org/officeDocument/2006/relationships/hyperlink" Target="https://eur03.safelinks.protection.outlook.com/?url=https%3A%2F%2Fipad.fas.usda.gov%2Fcropexplorer%2Fcropview%2Fcomm_chartview.aspx%3Fftypeid%3D36%26fattributeid%3D1%26regionid%3Deurope%26cropid%3D0410000&amp;data=02%7C01%7Ccarmine.maffei%40leicester.ac.uk%7C30b478a424f546adbc3308d72c7aa5fc%7Caebecd6a31d44b0195ce8274afe853d9%7C0%7C0%7C637026777594222588&amp;sdata=f8GHiKKf%2BooqjsZQIpsFF762IGmHzISujdscosiWdo0%3D&amp;reserved=0" TargetMode="External"/><Relationship Id="rId4" Type="http://schemas.openxmlformats.org/officeDocument/2006/relationships/hyperlink" Target="https://eur03.safelinks.protection.outlook.com/?url=https%3A%2F%2Fwww.igc.int%2Fen%2Fmarkets%2Fmarketinfo-prices.aspx&amp;data=02%7C01%7Ccarmine.maffei%40leicester.ac.uk%7C30b478a424f546adbc3308d72c7aa5fc%7Caebecd6a31d44b0195ce8274afe853d9%7C0%7C0%7C637026777594222588&amp;sdata=ZvGX3Nrb6htLR5Tsbaq%2FyX2NM6%2F7ljJuMY0SUOzZGAY%3D&amp;reserved=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cience.sciencemag.org/content/360/6392/987"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Innovative technologies and farming practices could make a significant impact on the goal of achieving net zero for the agriculture sector. Over a third of food produced globally is wasted each year (1.3Bn tonnes) and 51% of UK food wasted is pre-consumer (</a:t>
            </a:r>
            <a:r>
              <a:rPr lang="en" dirty="0">
                <a:hlinkClick r:id="rId3"/>
              </a:rPr>
              <a:t>https://www.foodsecurity.ac.uk/publications/food-waste-within-global-food-systems.pdf</a:t>
            </a:r>
            <a:r>
              <a:rPr lang="en"/>
              <a:t>). The UN has stated that if food waste was a country, it would be the 3rd largest emitting country in the world (</a:t>
            </a:r>
            <a:r>
              <a:rPr lang="en" dirty="0">
                <a:hlinkClick r:id="rId4"/>
              </a:rPr>
              <a:t>http://www.fao.org/3/a-bb144e.pdf</a:t>
            </a:r>
            <a:r>
              <a:rPr lang="en"/>
              <a:t>). The use of novel detection systems and predictive tools could assist in reducing food waste through more effective prediction and better control of harvesting windows and seasonality. Severe weather events and climate variability negatively impact agricultural yield and are expected to increase in the future. This tool or application would enable farmers to optimise their harvest time, reducing the risk of pre-farm gate food loss. It would incorporate farm yield data (could be inputted by the farmer, and compared to other farms using the Farm Business Survey </a:t>
            </a:r>
            <a:r>
              <a:rPr lang="en" dirty="0">
                <a:hlinkClick r:id="rId5"/>
              </a:rPr>
              <a:t>data</a:t>
            </a:r>
            <a:r>
              <a:rPr lang="en"/>
              <a:t>) and weather/climate information from previous years. It would then build a model for the upcoming year’s harvest, including climate information over the past year and weather forecasts for the harvest period (perhaps also satellite imaging information on the local geography), giving the farmer the best date on which to harvest a given crop, within a window specified by the farmer (based on when the crop is ready, using data on seed protein and water content etc.). These climate models would also warn the farmer of the risk of pest/disease outbreaks given certain weather conditions throughout the growing season, enabling farmers to take precautionary action. </a:t>
            </a:r>
            <a:endParaRPr lang="en-US"/>
          </a:p>
        </p:txBody>
      </p:sp>
      <p:sp>
        <p:nvSpPr>
          <p:cNvPr id="4" name="Slide Number Placeholder 3"/>
          <p:cNvSpPr>
            <a:spLocks noGrp="1"/>
          </p:cNvSpPr>
          <p:nvPr>
            <p:ph type="sldNum" sz="quarter" idx="5"/>
          </p:nvPr>
        </p:nvSpPr>
        <p:spPr/>
        <p:txBody>
          <a:bodyPr/>
          <a:lstStyle/>
          <a:p>
            <a:fld id="{B2E47C68-EA87-4035-8CA4-C4226BC64541}" type="slidenum">
              <a:rPr lang="en-GB"/>
              <a:t>6</a:t>
            </a:fld>
            <a:endParaRPr lang="en-GB"/>
          </a:p>
        </p:txBody>
      </p:sp>
    </p:spTree>
    <p:extLst>
      <p:ext uri="{BB962C8B-B14F-4D97-AF65-F5344CB8AC3E}">
        <p14:creationId xmlns:p14="http://schemas.microsoft.com/office/powerpoint/2010/main" val="2603959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Attached the Wheat prices up to today (source: </a:t>
            </a:r>
            <a:r>
              <a:rPr lang="en-US" dirty="0">
                <a:hlinkClick r:id="rId3"/>
              </a:rPr>
              <a:t>https://uk.investing.com/commodities/london-wheat-historical-data</a:t>
            </a:r>
            <a:endParaRPr lang="en-US"/>
          </a:p>
          <a:p>
            <a:r>
              <a:rPr lang="en-US" dirty="0"/>
              <a:t> </a:t>
            </a:r>
            <a:endParaRPr lang="en-GB" dirty="0"/>
          </a:p>
          <a:p>
            <a:r>
              <a:rPr lang="en-US" dirty="0"/>
              <a:t>Another good source of information on wheat is </a:t>
            </a:r>
            <a:r>
              <a:rPr lang="en-US" dirty="0">
                <a:hlinkClick r:id="rId4"/>
              </a:rPr>
              <a:t>https://www.igc.int/en/markets/marketinfo-prices.aspx</a:t>
            </a:r>
            <a:r>
              <a:rPr lang="en-US"/>
              <a:t> France is one of the largest suppliers of wheat in the UK  Wheat production is concentrated in the northern half of the country. The regions of Picardie, Centre, Champagne-Ardenne, Haute-Normandie and Nord-Pas-de-Calais account for a little over half of the French production, with 51% of the harvest. Another source is Argentina  the area is the provence of Buenos Aires (they produce about 6,000/ha), Santa Fe and Cordoba. </a:t>
            </a:r>
            <a:r>
              <a:rPr lang="en-US" dirty="0"/>
              <a:t>In this site you can see major wheat producers (including UK and France) </a:t>
            </a:r>
            <a:r>
              <a:rPr lang="en-US" dirty="0">
                <a:hlinkClick r:id="rId5"/>
              </a:rPr>
              <a:t>https://ipad.fas.usda.gov/cropexplorer/cropview/comm_chartview.aspx?ftypeid=36&amp;fattributeid=1&amp;regionid=europe&amp;cropid=0410000</a:t>
            </a:r>
            <a:r>
              <a:rPr lang="en-US" dirty="0"/>
              <a:t> Other map of wheat production can be seen at </a:t>
            </a:r>
            <a:r>
              <a:rPr lang="en-US" dirty="0">
                <a:hlinkClick r:id="rId6"/>
              </a:rPr>
              <a:t>https://ipad.fas.usda.gov/rssiws/al/global_cropprod.aspx</a:t>
            </a:r>
            <a:r>
              <a:rPr lang="en-US" dirty="0"/>
              <a:t>This article has interesting information </a:t>
            </a:r>
            <a:r>
              <a:rPr lang="en-US" dirty="0">
                <a:hlinkClick r:id="rId7"/>
              </a:rPr>
              <a:t>https://www.sciencedirect.com/science/article/pii/S221209471830121X</a:t>
            </a:r>
            <a:r>
              <a:rPr lang="en-US" dirty="0"/>
              <a:t>One of the questions is the SPEED and CORRELATION on what really happens </a:t>
            </a:r>
            <a:r>
              <a:rPr lang="en-US" dirty="0" err="1"/>
              <a:t>inthe</a:t>
            </a:r>
            <a:r>
              <a:rPr lang="en-US" dirty="0"/>
              <a:t> real economy and in the financial markets. Some examples of floods in wheat crops can be found at </a:t>
            </a:r>
            <a:r>
              <a:rPr lang="en-US" dirty="0">
                <a:hlinkClick r:id="rId8"/>
              </a:rPr>
              <a:t>http://floodlist.com/?s=wheat&amp;submit=</a:t>
            </a:r>
            <a:endParaRPr lang="en-GB"/>
          </a:p>
          <a:p>
            <a:r>
              <a:rPr lang="en-US" dirty="0"/>
              <a:t>This is perfect for us. This is a challenge we really want to push to the participants. To proposed a self contained project and allow for a minimum viable product over the two days of the hackathon we would just need:</a:t>
            </a:r>
          </a:p>
          <a:p>
            <a:pPr marL="171450" indent="-171450">
              <a:buFont typeface="Arial"/>
              <a:buChar char="•"/>
            </a:pPr>
            <a:r>
              <a:rPr lang="en-US" dirty="0"/>
              <a:t>Data source for wheat prices (apologies, this is not in my field)</a:t>
            </a:r>
          </a:p>
          <a:p>
            <a:pPr marL="171450" indent="-171450">
              <a:buFont typeface="Arial"/>
              <a:buChar char="•"/>
            </a:pPr>
            <a:r>
              <a:rPr lang="en-US" dirty="0"/>
              <a:t>An event and its location in the last few years that caused a price fluctuation, a natural disaster or a famine occurring over months (I will check satellite data for this).</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B2E47C68-EA87-4035-8CA4-C4226BC64541}" type="slidenum">
              <a:rPr lang="en-GB"/>
              <a:t>7</a:t>
            </a:fld>
            <a:endParaRPr lang="en-GB"/>
          </a:p>
        </p:txBody>
      </p:sp>
    </p:spTree>
    <p:extLst>
      <p:ext uri="{BB962C8B-B14F-4D97-AF65-F5344CB8AC3E}">
        <p14:creationId xmlns:p14="http://schemas.microsoft.com/office/powerpoint/2010/main" val="1480716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The aim is to generate a tool which could be used by suppliers and consumers to calculate the environmental footprint of a food product. This could be used by any stakeholder in the food chain as a means to monitor and improve their use of environmentally-friendly food products. For example, industry could use it to buy more sustainable food products, label them as such (e.g. using a novel labelling system), and consumers could use it to inform buying decisions. This would also improve traceability and trust in food. This tool could start with GHG emissions, but could be extended to other environmental indicators (such as land use, biodiversity, land acidification, water eutrophication, freshwater use) to give an overall score. It could take the form of an application, and a novel and simple labelling system could include an additional QR code that consumers could access to get more information on the product. </a:t>
            </a:r>
            <a:endParaRPr lang="en-US"/>
          </a:p>
          <a:p>
            <a:r>
              <a:rPr lang="en"/>
              <a:t>In order to calculate the environmental footprint of a food product, the tool could incorporate the following data:</a:t>
            </a:r>
            <a:r>
              <a:rPr lang="en-US" dirty="0"/>
              <a:t> </a:t>
            </a:r>
            <a:endParaRPr lang="en-GB"/>
          </a:p>
          <a:p>
            <a:pPr marL="285750" indent="-285750">
              <a:buFont typeface="Arial"/>
              <a:buChar char="•"/>
            </a:pPr>
            <a:r>
              <a:rPr lang="en"/>
              <a:t>Farm of origin (data provided by food supplier), and any available information on farming practice used provided by the farm/supplier (e.g. organic, intensive)</a:t>
            </a:r>
            <a:endParaRPr lang="en-GB"/>
          </a:p>
          <a:p>
            <a:pPr marL="285750" indent="-285750">
              <a:buFont typeface="Arial"/>
              <a:buChar char="•"/>
            </a:pPr>
            <a:r>
              <a:rPr lang="en"/>
              <a:t>Satellite data that would classify the type of farm and farming practice (e.g. free-range chickens or barn-reared, grass-fed cows or concentrated animal feeding operation (CAFO), agroforestry or extensive monoculture farms, extent of environmentally friendly practices (e.g. hedgerows, trees), if product if from land that has been deforested, etc). </a:t>
            </a:r>
            <a:endParaRPr lang="en-GB"/>
          </a:p>
          <a:p>
            <a:pPr marL="285750" indent="-285750">
              <a:buFont typeface="Arial"/>
              <a:buChar char="•"/>
            </a:pPr>
            <a:r>
              <a:rPr lang="en"/>
              <a:t>Published estimates of environmental cost for particular food products and type of production system (available </a:t>
            </a:r>
            <a:r>
              <a:rPr lang="en" dirty="0">
                <a:hlinkClick r:id="rId3"/>
              </a:rPr>
              <a:t>here</a:t>
            </a:r>
            <a:r>
              <a:rPr lang="en"/>
              <a:t>)</a:t>
            </a:r>
            <a:endParaRPr lang="en-GB"/>
          </a:p>
          <a:p>
            <a:pPr marL="285750" indent="-285750">
              <a:buFont typeface="Arial"/>
              <a:buChar char="•"/>
            </a:pPr>
            <a:r>
              <a:rPr lang="en"/>
              <a:t>Data on distance and means by which product has travelled to consumer (e.g. from brazil by aeroplane, provided by food supplier)</a:t>
            </a:r>
            <a:endParaRPr lang="en-GB"/>
          </a:p>
          <a:p>
            <a:r>
              <a:rPr lang="en-US" dirty="0"/>
              <a:t> </a:t>
            </a:r>
            <a:endParaRPr lang="en-GB" dirty="0"/>
          </a:p>
        </p:txBody>
      </p:sp>
      <p:sp>
        <p:nvSpPr>
          <p:cNvPr id="4" name="Slide Number Placeholder 3"/>
          <p:cNvSpPr>
            <a:spLocks noGrp="1"/>
          </p:cNvSpPr>
          <p:nvPr>
            <p:ph type="sldNum" sz="quarter" idx="5"/>
          </p:nvPr>
        </p:nvSpPr>
        <p:spPr/>
        <p:txBody>
          <a:bodyPr/>
          <a:lstStyle/>
          <a:p>
            <a:fld id="{B2E47C68-EA87-4035-8CA4-C4226BC64541}" type="slidenum">
              <a:rPr lang="en-GB"/>
              <a:t>8</a:t>
            </a:fld>
            <a:endParaRPr lang="en-GB"/>
          </a:p>
        </p:txBody>
      </p:sp>
    </p:spTree>
    <p:extLst>
      <p:ext uri="{BB962C8B-B14F-4D97-AF65-F5344CB8AC3E}">
        <p14:creationId xmlns:p14="http://schemas.microsoft.com/office/powerpoint/2010/main" val="3326236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dirty="0"/>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08B9EBBA-996F-894A-B54A-D6246ED52CEA}" type="datetimeFigureOut">
              <a:rPr lang="en-US" dirty="0"/>
              <a:pPr/>
              <a:t>9/12/2019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67500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dirty="0"/>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9/12/2019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79624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dirty="0"/>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dirty="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9/12/2019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7258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dirty="0"/>
              <a:t>Click to edit Master title style</a:t>
            </a:r>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dirty="0"/>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9/12/2019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2812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6C52C72-DE31-F449-A4ED-4C594FD91407}" type="datetimeFigureOut">
              <a:rPr lang="en-US" dirty="0"/>
              <a:pPr/>
              <a:t>9/12/2019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9809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D62726E-379B-B349-9EED-81ED093FA806}" type="datetimeFigureOut">
              <a:rPr lang="en-US" dirty="0"/>
              <a:pPr/>
              <a:t>9/12/2019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90418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dirty="0"/>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B3A1323-8D79-1946-B0D7-40001CF92E9D}" type="datetimeFigureOut">
              <a:rPr lang="en-US" dirty="0"/>
              <a:pPr/>
              <a:t>9/12/2019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7003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dirty="0"/>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9/12/2019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2215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7302355-E14B-8545-A8F8-0FE83CC9D524}" type="datetimeFigureOut">
              <a:rPr lang="en-US" dirty="0"/>
              <a:pPr/>
              <a:t>9/12/2019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06476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02640F58-564D-2B4F-AE67-E407BA4FCF45}" type="datetimeFigureOut">
              <a:rPr lang="en-US" dirty="0"/>
              <a:pPr/>
              <a:t>9/12/2019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92027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F13A34C8-038E-2045-AF43-DF7DBB8E0E9E}" type="datetimeFigureOut">
              <a:rPr lang="en-US" dirty="0"/>
              <a:pPr/>
              <a:t>9/12/2019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63914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9/12/2019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99311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9/12/2019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37945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dirty="0"/>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9/12/2019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65366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9/12/2019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24174649"/>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87CC84-CC1A-4060-AB0E-3A7AEFB1125A}"/>
              </a:ext>
            </a:extLst>
          </p:cNvPr>
          <p:cNvSpPr/>
          <p:nvPr/>
        </p:nvSpPr>
        <p:spPr>
          <a:xfrm>
            <a:off x="229626" y="4355148"/>
            <a:ext cx="11484658" cy="2201246"/>
          </a:xfrm>
          <a:prstGeom prst="rect">
            <a:avLst/>
          </a:prstGeom>
          <a:solidFill>
            <a:schemeClr val="bg1">
              <a:alpha val="56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rgbClr val="000000"/>
              </a:solidFill>
            </a:endParaRPr>
          </a:p>
        </p:txBody>
      </p:sp>
      <p:sp>
        <p:nvSpPr>
          <p:cNvPr id="6" name="TextBox 5">
            <a:extLst>
              <a:ext uri="{FF2B5EF4-FFF2-40B4-BE49-F238E27FC236}">
                <a16:creationId xmlns:a16="http://schemas.microsoft.com/office/drawing/2014/main" id="{81A54948-44FC-4AD6-85BE-A2DFE7AF977A}"/>
              </a:ext>
            </a:extLst>
          </p:cNvPr>
          <p:cNvSpPr txBox="1"/>
          <p:nvPr/>
        </p:nvSpPr>
        <p:spPr>
          <a:xfrm>
            <a:off x="363712" y="3496134"/>
            <a:ext cx="11828288"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6000" b="1" dirty="0">
              <a:latin typeface="Century Gothic"/>
              <a:cs typeface="Calibri"/>
            </a:endParaRPr>
          </a:p>
          <a:p>
            <a:r>
              <a:rPr lang="en-GB" sz="5400" b="1" dirty="0">
                <a:latin typeface="Century Gothic"/>
                <a:cs typeface="Calibri"/>
              </a:rPr>
              <a:t>Copernicus </a:t>
            </a:r>
            <a:r>
              <a:rPr lang="en-GB" sz="5400" b="1" dirty="0">
                <a:cs typeface="Calibri"/>
              </a:rPr>
              <a:t>Hackathon Training</a:t>
            </a:r>
            <a:endParaRPr lang="en-GB" sz="5400" b="1" dirty="0">
              <a:latin typeface="Century Gothic"/>
              <a:cs typeface="Calibri"/>
            </a:endParaRPr>
          </a:p>
        </p:txBody>
      </p:sp>
      <p:sp>
        <p:nvSpPr>
          <p:cNvPr id="4" name="TextBox 3">
            <a:extLst>
              <a:ext uri="{FF2B5EF4-FFF2-40B4-BE49-F238E27FC236}">
                <a16:creationId xmlns:a16="http://schemas.microsoft.com/office/drawing/2014/main" id="{76603075-87C2-4D6F-8CD3-B150E93C9747}"/>
              </a:ext>
            </a:extLst>
          </p:cNvPr>
          <p:cNvSpPr txBox="1"/>
          <p:nvPr/>
        </p:nvSpPr>
        <p:spPr>
          <a:xfrm>
            <a:off x="364619" y="5477016"/>
            <a:ext cx="1135392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400" b="1" dirty="0">
                <a:latin typeface="Century Gothic"/>
                <a:cs typeface="Calibri"/>
              </a:rPr>
              <a:t>University of Leicester  </a:t>
            </a:r>
            <a:endParaRPr lang="en-US" sz="1200" dirty="0"/>
          </a:p>
        </p:txBody>
      </p:sp>
      <p:cxnSp>
        <p:nvCxnSpPr>
          <p:cNvPr id="2" name="Straight Arrow Connector 1">
            <a:extLst>
              <a:ext uri="{FF2B5EF4-FFF2-40B4-BE49-F238E27FC236}">
                <a16:creationId xmlns:a16="http://schemas.microsoft.com/office/drawing/2014/main" id="{3949540E-456D-422A-AD53-20CA95DEBDD7}"/>
              </a:ext>
            </a:extLst>
          </p:cNvPr>
          <p:cNvCxnSpPr>
            <a:cxnSpLocks/>
          </p:cNvCxnSpPr>
          <p:nvPr/>
        </p:nvCxnSpPr>
        <p:spPr>
          <a:xfrm flipV="1">
            <a:off x="521367" y="5435020"/>
            <a:ext cx="10253532" cy="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6" descr="A close up of a logo&#10;&#10;Description generated with high confidence">
            <a:extLst>
              <a:ext uri="{FF2B5EF4-FFF2-40B4-BE49-F238E27FC236}">
                <a16:creationId xmlns:a16="http://schemas.microsoft.com/office/drawing/2014/main" id="{893A96EF-7EE7-4757-B57F-0CB93C7A6417}"/>
              </a:ext>
            </a:extLst>
          </p:cNvPr>
          <p:cNvPicPr>
            <a:picLocks noChangeAspect="1"/>
          </p:cNvPicPr>
          <p:nvPr/>
        </p:nvPicPr>
        <p:blipFill>
          <a:blip r:embed="rId3"/>
          <a:stretch>
            <a:fillRect/>
          </a:stretch>
        </p:blipFill>
        <p:spPr>
          <a:xfrm>
            <a:off x="10774899" y="143219"/>
            <a:ext cx="1209215" cy="585730"/>
          </a:xfrm>
          <a:prstGeom prst="rect">
            <a:avLst/>
          </a:prstGeom>
        </p:spPr>
      </p:pic>
    </p:spTree>
    <p:extLst>
      <p:ext uri="{BB962C8B-B14F-4D97-AF65-F5344CB8AC3E}">
        <p14:creationId xmlns:p14="http://schemas.microsoft.com/office/powerpoint/2010/main" val="1015482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a:stretch>
        </a:blip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2" name="Rectangle 11">
            <a:extLst>
              <a:ext uri="{FF2B5EF4-FFF2-40B4-BE49-F238E27FC236}">
                <a16:creationId xmlns:a16="http://schemas.microsoft.com/office/drawing/2014/main" id="{54047A07-72EC-41BC-A55F-C264F639FB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9F721D-234A-4996-9BB4-B9850D473C24}"/>
              </a:ext>
            </a:extLst>
          </p:cNvPr>
          <p:cNvSpPr/>
          <p:nvPr/>
        </p:nvSpPr>
        <p:spPr>
          <a:xfrm>
            <a:off x="223419" y="277134"/>
            <a:ext cx="11704995" cy="1001598"/>
          </a:xfrm>
          <a:prstGeom prst="rect">
            <a:avLst/>
          </a:prstGeom>
          <a:solidFill>
            <a:schemeClr val="bg1">
              <a:alpha val="56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rgbClr val="000000"/>
              </a:solidFill>
            </a:endParaRPr>
          </a:p>
        </p:txBody>
      </p:sp>
      <p:sp>
        <p:nvSpPr>
          <p:cNvPr id="7" name="Rectangle 6">
            <a:extLst>
              <a:ext uri="{FF2B5EF4-FFF2-40B4-BE49-F238E27FC236}">
                <a16:creationId xmlns:a16="http://schemas.microsoft.com/office/drawing/2014/main" id="{5B41773F-80B7-4B28-ABF8-FCA92EF1532C}"/>
              </a:ext>
            </a:extLst>
          </p:cNvPr>
          <p:cNvSpPr/>
          <p:nvPr/>
        </p:nvSpPr>
        <p:spPr>
          <a:xfrm>
            <a:off x="227528" y="1476025"/>
            <a:ext cx="11704995" cy="5105295"/>
          </a:xfrm>
          <a:prstGeom prst="rect">
            <a:avLst/>
          </a:prstGeom>
          <a:solidFill>
            <a:schemeClr val="bg1">
              <a:alpha val="56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rgbClr val="000000"/>
              </a:solidFill>
            </a:endParaRPr>
          </a:p>
        </p:txBody>
      </p:sp>
      <p:sp>
        <p:nvSpPr>
          <p:cNvPr id="5" name="TextBox 4">
            <a:extLst>
              <a:ext uri="{FF2B5EF4-FFF2-40B4-BE49-F238E27FC236}">
                <a16:creationId xmlns:a16="http://schemas.microsoft.com/office/drawing/2014/main" id="{FD67FF98-4EF9-4390-8F8E-7EEA363DC56A}"/>
              </a:ext>
            </a:extLst>
          </p:cNvPr>
          <p:cNvSpPr txBox="1"/>
          <p:nvPr/>
        </p:nvSpPr>
        <p:spPr>
          <a:xfrm>
            <a:off x="451952" y="212594"/>
            <a:ext cx="11473521" cy="92315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85000" lnSpcReduction="10000"/>
          </a:bodyPr>
          <a:lstStyle/>
          <a:p>
            <a:pPr defTabSz="457200">
              <a:spcBef>
                <a:spcPct val="0"/>
              </a:spcBef>
              <a:spcAft>
                <a:spcPts val="600"/>
              </a:spcAft>
            </a:pPr>
            <a:r>
              <a:rPr lang="en-US" sz="5400" b="1">
                <a:solidFill>
                  <a:srgbClr val="FEFEFE"/>
                </a:solidFill>
                <a:latin typeface="+mj-lt"/>
                <a:ea typeface="+mj-ea"/>
                <a:cs typeface="+mj-cs"/>
              </a:rPr>
              <a:t>University of Leicester Training Agenda</a:t>
            </a:r>
          </a:p>
        </p:txBody>
      </p:sp>
      <p:sp>
        <p:nvSpPr>
          <p:cNvPr id="13" name="TextBox 12">
            <a:extLst>
              <a:ext uri="{FF2B5EF4-FFF2-40B4-BE49-F238E27FC236}">
                <a16:creationId xmlns:a16="http://schemas.microsoft.com/office/drawing/2014/main" id="{297B1CD7-5F89-47EC-8923-CF3448F779A1}"/>
              </a:ext>
            </a:extLst>
          </p:cNvPr>
          <p:cNvSpPr txBox="1"/>
          <p:nvPr/>
        </p:nvSpPr>
        <p:spPr>
          <a:xfrm>
            <a:off x="403724" y="1279013"/>
            <a:ext cx="11939927" cy="439346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457200">
              <a:lnSpc>
                <a:spcPct val="150000"/>
              </a:lnSpc>
              <a:spcBef>
                <a:spcPct val="0"/>
              </a:spcBef>
              <a:spcAft>
                <a:spcPts val="600"/>
              </a:spcAft>
            </a:pPr>
            <a:endParaRPr lang="en-US" sz="4800" b="1" dirty="0">
              <a:solidFill>
                <a:srgbClr val="FEFEFE"/>
              </a:solidFill>
              <a:latin typeface="+mj-lt"/>
              <a:ea typeface="+mj-ea"/>
              <a:cs typeface="+mj-cs"/>
            </a:endParaRPr>
          </a:p>
        </p:txBody>
      </p:sp>
      <p:sp>
        <p:nvSpPr>
          <p:cNvPr id="2" name="TextBox 1">
            <a:extLst>
              <a:ext uri="{FF2B5EF4-FFF2-40B4-BE49-F238E27FC236}">
                <a16:creationId xmlns:a16="http://schemas.microsoft.com/office/drawing/2014/main" id="{80F239B6-0013-4F91-81F4-98EA4395FBF2}"/>
              </a:ext>
            </a:extLst>
          </p:cNvPr>
          <p:cNvSpPr txBox="1"/>
          <p:nvPr/>
        </p:nvSpPr>
        <p:spPr>
          <a:xfrm>
            <a:off x="6507302" y="1390604"/>
            <a:ext cx="5223040" cy="439068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457200">
              <a:lnSpc>
                <a:spcPct val="150000"/>
              </a:lnSpc>
              <a:spcBef>
                <a:spcPct val="0"/>
              </a:spcBef>
              <a:spcAft>
                <a:spcPts val="600"/>
              </a:spcAft>
            </a:pPr>
            <a:r>
              <a:rPr lang="en-US" sz="2000" b="1" dirty="0">
                <a:solidFill>
                  <a:srgbClr val="FFFFFF"/>
                </a:solidFill>
                <a:latin typeface="+mj-lt"/>
                <a:ea typeface="+mj-ea"/>
                <a:cs typeface="+mj-cs"/>
              </a:rPr>
              <a:t>(11.30) Overview of tools – Carmine Maffei</a:t>
            </a:r>
          </a:p>
          <a:p>
            <a:pPr defTabSz="457200">
              <a:lnSpc>
                <a:spcPct val="150000"/>
              </a:lnSpc>
              <a:spcBef>
                <a:spcPct val="0"/>
              </a:spcBef>
              <a:spcAft>
                <a:spcPts val="600"/>
              </a:spcAft>
            </a:pPr>
            <a:r>
              <a:rPr lang="en-US" sz="2000" b="1" dirty="0">
                <a:solidFill>
                  <a:srgbClr val="FFFFFF"/>
                </a:solidFill>
                <a:latin typeface="+mj-lt"/>
                <a:ea typeface="+mj-ea"/>
                <a:cs typeface="+mj-cs"/>
              </a:rPr>
              <a:t>(12.00) Python for manipulation of geospatial data – John Roberts</a:t>
            </a:r>
            <a:endParaRPr lang="en-US" dirty="0"/>
          </a:p>
          <a:p>
            <a:pPr defTabSz="457200">
              <a:lnSpc>
                <a:spcPct val="150000"/>
              </a:lnSpc>
              <a:spcBef>
                <a:spcPct val="0"/>
              </a:spcBef>
              <a:spcAft>
                <a:spcPts val="600"/>
              </a:spcAft>
            </a:pPr>
            <a:r>
              <a:rPr lang="en-US" sz="2000" b="1" dirty="0">
                <a:solidFill>
                  <a:srgbClr val="FFFFFF"/>
                </a:solidFill>
                <a:latin typeface="+mj-lt"/>
                <a:ea typeface="+mj-ea"/>
                <a:cs typeface="+mj-cs"/>
              </a:rPr>
              <a:t>(12.30) Group Allocations – Samad Ahmadi </a:t>
            </a:r>
          </a:p>
          <a:p>
            <a:pPr defTabSz="457200">
              <a:lnSpc>
                <a:spcPct val="150000"/>
              </a:lnSpc>
              <a:spcBef>
                <a:spcPct val="0"/>
              </a:spcBef>
              <a:spcAft>
                <a:spcPts val="600"/>
              </a:spcAft>
            </a:pPr>
            <a:r>
              <a:rPr lang="en-US" sz="2000" b="1" dirty="0">
                <a:solidFill>
                  <a:srgbClr val="FFFFFF"/>
                </a:solidFill>
                <a:latin typeface="+mj-lt"/>
                <a:ea typeface="+mj-ea"/>
                <a:cs typeface="+mj-cs"/>
              </a:rPr>
              <a:t>(13.00) Networking Lunch and Q&amp;A</a:t>
            </a:r>
          </a:p>
          <a:p>
            <a:pPr defTabSz="457200">
              <a:lnSpc>
                <a:spcPct val="150000"/>
              </a:lnSpc>
              <a:spcBef>
                <a:spcPct val="0"/>
              </a:spcBef>
              <a:spcAft>
                <a:spcPts val="600"/>
              </a:spcAft>
            </a:pPr>
            <a:r>
              <a:rPr lang="en-US" sz="2000" b="1" dirty="0">
                <a:solidFill>
                  <a:srgbClr val="FFFFFF"/>
                </a:solidFill>
                <a:latin typeface="+mj-lt"/>
                <a:ea typeface="+mj-ea"/>
                <a:cs typeface="+mj-cs"/>
              </a:rPr>
              <a:t>(14.00) Event Closes </a:t>
            </a:r>
          </a:p>
        </p:txBody>
      </p:sp>
      <p:sp>
        <p:nvSpPr>
          <p:cNvPr id="11" name="TextBox 10">
            <a:extLst>
              <a:ext uri="{FF2B5EF4-FFF2-40B4-BE49-F238E27FC236}">
                <a16:creationId xmlns:a16="http://schemas.microsoft.com/office/drawing/2014/main" id="{D6B44130-ABE7-4C9A-9983-C36C4A14D044}"/>
              </a:ext>
            </a:extLst>
          </p:cNvPr>
          <p:cNvSpPr txBox="1"/>
          <p:nvPr/>
        </p:nvSpPr>
        <p:spPr>
          <a:xfrm>
            <a:off x="505376" y="1973863"/>
            <a:ext cx="5486446" cy="441890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Autofit/>
          </a:bodyPr>
          <a:lstStyle/>
          <a:p>
            <a:pPr defTabSz="457200">
              <a:lnSpc>
                <a:spcPct val="150000"/>
              </a:lnSpc>
              <a:spcBef>
                <a:spcPct val="0"/>
              </a:spcBef>
              <a:spcAft>
                <a:spcPts val="600"/>
              </a:spcAft>
            </a:pPr>
            <a:r>
              <a:rPr lang="en-US" sz="2100" b="1" dirty="0">
                <a:solidFill>
                  <a:srgbClr val="FEFEFE"/>
                </a:solidFill>
                <a:latin typeface="+mj-lt"/>
                <a:ea typeface="+mj-ea"/>
                <a:cs typeface="+mj-cs"/>
              </a:rPr>
              <a:t>(10.00) Welcome – Arnaud </a:t>
            </a:r>
            <a:r>
              <a:rPr lang="en-US" sz="2100" b="1" dirty="0" err="1">
                <a:solidFill>
                  <a:srgbClr val="FEFEFE"/>
                </a:solidFill>
                <a:latin typeface="+mj-lt"/>
                <a:ea typeface="+mj-ea"/>
                <a:cs typeface="+mj-cs"/>
              </a:rPr>
              <a:t>Drapier</a:t>
            </a:r>
            <a:endParaRPr lang="en-US" sz="2100" dirty="0">
              <a:ea typeface="+mj-ea"/>
              <a:cs typeface="+mj-cs"/>
            </a:endParaRPr>
          </a:p>
          <a:p>
            <a:pPr defTabSz="457200">
              <a:lnSpc>
                <a:spcPct val="150000"/>
              </a:lnSpc>
              <a:spcBef>
                <a:spcPct val="0"/>
              </a:spcBef>
              <a:spcAft>
                <a:spcPts val="600"/>
              </a:spcAft>
            </a:pPr>
            <a:r>
              <a:rPr lang="en-US" sz="2100" b="1" dirty="0">
                <a:solidFill>
                  <a:srgbClr val="FEFEFE"/>
                </a:solidFill>
                <a:latin typeface="+mj-lt"/>
                <a:ea typeface="+mj-ea"/>
                <a:cs typeface="+mj-cs"/>
              </a:rPr>
              <a:t>(10.05) Introduction to Hackathons and  Rapid-MVP events –  Samad Ahmadi </a:t>
            </a:r>
          </a:p>
          <a:p>
            <a:pPr defTabSz="457200">
              <a:lnSpc>
                <a:spcPct val="150000"/>
              </a:lnSpc>
              <a:spcBef>
                <a:spcPct val="0"/>
              </a:spcBef>
              <a:spcAft>
                <a:spcPts val="600"/>
              </a:spcAft>
            </a:pPr>
            <a:r>
              <a:rPr lang="en-US" sz="2100" b="1" dirty="0">
                <a:solidFill>
                  <a:srgbClr val="FEFEFE"/>
                </a:solidFill>
                <a:latin typeface="+mj-lt"/>
                <a:ea typeface="+mj-ea"/>
                <a:cs typeface="+mj-cs"/>
              </a:rPr>
              <a:t>(10.30) Overview of challenge proposals (proposers) </a:t>
            </a:r>
          </a:p>
          <a:p>
            <a:pPr defTabSz="457200">
              <a:lnSpc>
                <a:spcPct val="150000"/>
              </a:lnSpc>
              <a:spcBef>
                <a:spcPct val="0"/>
              </a:spcBef>
              <a:spcAft>
                <a:spcPts val="600"/>
              </a:spcAft>
            </a:pPr>
            <a:r>
              <a:rPr lang="en-US" sz="2100" b="1" dirty="0">
                <a:solidFill>
                  <a:srgbClr val="FEFEFE"/>
                </a:solidFill>
                <a:latin typeface="+mj-lt"/>
                <a:ea typeface="+mj-ea"/>
                <a:cs typeface="+mj-cs"/>
              </a:rPr>
              <a:t>(11.00) Overview of the Copernicus </a:t>
            </a:r>
            <a:r>
              <a:rPr lang="en-US" sz="2100" b="1" dirty="0" err="1">
                <a:solidFill>
                  <a:srgbClr val="FEFEFE"/>
                </a:solidFill>
                <a:latin typeface="+mj-lt"/>
                <a:ea typeface="+mj-ea"/>
                <a:cs typeface="+mj-cs"/>
              </a:rPr>
              <a:t>programme</a:t>
            </a:r>
            <a:r>
              <a:rPr lang="en-US" sz="2100" b="1" dirty="0">
                <a:solidFill>
                  <a:srgbClr val="FEFEFE"/>
                </a:solidFill>
                <a:latin typeface="+mj-lt"/>
                <a:ea typeface="+mj-ea"/>
                <a:cs typeface="+mj-cs"/>
              </a:rPr>
              <a:t> – Tim Trent &amp; Carmine Maffei </a:t>
            </a:r>
          </a:p>
          <a:p>
            <a:pPr defTabSz="457200">
              <a:lnSpc>
                <a:spcPct val="150000"/>
              </a:lnSpc>
              <a:spcBef>
                <a:spcPct val="0"/>
              </a:spcBef>
              <a:spcAft>
                <a:spcPts val="600"/>
              </a:spcAft>
            </a:pPr>
            <a:endParaRPr lang="en-US" sz="2000" b="1" dirty="0">
              <a:solidFill>
                <a:srgbClr val="FEFEFE"/>
              </a:solidFill>
              <a:latin typeface="+mj-lt"/>
              <a:ea typeface="+mj-ea"/>
              <a:cs typeface="+mj-cs"/>
            </a:endParaRPr>
          </a:p>
        </p:txBody>
      </p:sp>
      <p:cxnSp>
        <p:nvCxnSpPr>
          <p:cNvPr id="3" name="Straight Arrow Connector 2">
            <a:extLst>
              <a:ext uri="{FF2B5EF4-FFF2-40B4-BE49-F238E27FC236}">
                <a16:creationId xmlns:a16="http://schemas.microsoft.com/office/drawing/2014/main" id="{ECAA3DCB-EA64-487A-BC49-67FEF80F2465}"/>
              </a:ext>
            </a:extLst>
          </p:cNvPr>
          <p:cNvCxnSpPr/>
          <p:nvPr/>
        </p:nvCxnSpPr>
        <p:spPr>
          <a:xfrm>
            <a:off x="6177485" y="1631935"/>
            <a:ext cx="26182" cy="4675479"/>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133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t="-17000" b="-17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E3C29D-A045-404A-8313-06D667887D88}"/>
              </a:ext>
            </a:extLst>
          </p:cNvPr>
          <p:cNvSpPr/>
          <p:nvPr/>
        </p:nvSpPr>
        <p:spPr>
          <a:xfrm>
            <a:off x="266349" y="277134"/>
            <a:ext cx="11704995" cy="1635067"/>
          </a:xfrm>
          <a:prstGeom prst="rect">
            <a:avLst/>
          </a:prstGeom>
          <a:solidFill>
            <a:schemeClr val="bg1">
              <a:alpha val="56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rgbClr val="000000"/>
              </a:solidFill>
            </a:endParaRPr>
          </a:p>
        </p:txBody>
      </p:sp>
      <p:sp>
        <p:nvSpPr>
          <p:cNvPr id="7" name="Rectangle 6">
            <a:extLst>
              <a:ext uri="{FF2B5EF4-FFF2-40B4-BE49-F238E27FC236}">
                <a16:creationId xmlns:a16="http://schemas.microsoft.com/office/drawing/2014/main" id="{F8CE38D9-EA23-434B-AC44-552F9760194E}"/>
              </a:ext>
            </a:extLst>
          </p:cNvPr>
          <p:cNvSpPr/>
          <p:nvPr/>
        </p:nvSpPr>
        <p:spPr>
          <a:xfrm>
            <a:off x="266348" y="2186722"/>
            <a:ext cx="11704995" cy="4471181"/>
          </a:xfrm>
          <a:prstGeom prst="rect">
            <a:avLst/>
          </a:prstGeom>
          <a:solidFill>
            <a:schemeClr val="bg1">
              <a:alpha val="56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rgbClr val="000000"/>
              </a:solidFill>
            </a:endParaRPr>
          </a:p>
        </p:txBody>
      </p:sp>
      <p:sp>
        <p:nvSpPr>
          <p:cNvPr id="9" name="TextBox 8">
            <a:extLst>
              <a:ext uri="{FF2B5EF4-FFF2-40B4-BE49-F238E27FC236}">
                <a16:creationId xmlns:a16="http://schemas.microsoft.com/office/drawing/2014/main" id="{76CC828F-C227-491A-A29D-212004545548}"/>
              </a:ext>
            </a:extLst>
          </p:cNvPr>
          <p:cNvSpPr txBox="1"/>
          <p:nvPr/>
        </p:nvSpPr>
        <p:spPr>
          <a:xfrm>
            <a:off x="267784" y="306177"/>
            <a:ext cx="1187175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b="1">
                <a:latin typeface="Century Gothic"/>
                <a:cs typeface="Calibri"/>
              </a:rPr>
              <a:t>Copernicus Hackathon – University of Leicester </a:t>
            </a:r>
            <a:endParaRPr lang="en-GB" sz="4000" b="1">
              <a:cs typeface="Calibri"/>
            </a:endParaRPr>
          </a:p>
        </p:txBody>
      </p:sp>
      <p:pic>
        <p:nvPicPr>
          <p:cNvPr id="13" name="Picture 13" descr="A group of people standing in a room&#10;&#10;Description generated with very high confidence">
            <a:extLst>
              <a:ext uri="{FF2B5EF4-FFF2-40B4-BE49-F238E27FC236}">
                <a16:creationId xmlns:a16="http://schemas.microsoft.com/office/drawing/2014/main" id="{FD02572A-BBE5-4D3E-AAF6-9D226F989500}"/>
              </a:ext>
            </a:extLst>
          </p:cNvPr>
          <p:cNvPicPr>
            <a:picLocks noChangeAspect="1"/>
          </p:cNvPicPr>
          <p:nvPr/>
        </p:nvPicPr>
        <p:blipFill>
          <a:blip r:embed="rId3"/>
          <a:stretch>
            <a:fillRect/>
          </a:stretch>
        </p:blipFill>
        <p:spPr>
          <a:xfrm>
            <a:off x="7555085" y="3901706"/>
            <a:ext cx="3743898" cy="2469817"/>
          </a:xfrm>
          <a:prstGeom prst="rect">
            <a:avLst/>
          </a:prstGeom>
        </p:spPr>
      </p:pic>
      <p:sp>
        <p:nvSpPr>
          <p:cNvPr id="16" name="TextBox 15">
            <a:extLst>
              <a:ext uri="{FF2B5EF4-FFF2-40B4-BE49-F238E27FC236}">
                <a16:creationId xmlns:a16="http://schemas.microsoft.com/office/drawing/2014/main" id="{5922EDB5-0DBE-48C4-8A65-0DC32F818FF8}"/>
              </a:ext>
            </a:extLst>
          </p:cNvPr>
          <p:cNvSpPr txBox="1"/>
          <p:nvPr/>
        </p:nvSpPr>
        <p:spPr>
          <a:xfrm>
            <a:off x="3549268" y="1184824"/>
            <a:ext cx="531380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a:t>19th &amp; 20th September </a:t>
            </a:r>
            <a:endParaRPr lang="en-US" sz="3200" b="1"/>
          </a:p>
        </p:txBody>
      </p:sp>
      <p:cxnSp>
        <p:nvCxnSpPr>
          <p:cNvPr id="20" name="Straight Arrow Connector 19">
            <a:extLst>
              <a:ext uri="{FF2B5EF4-FFF2-40B4-BE49-F238E27FC236}">
                <a16:creationId xmlns:a16="http://schemas.microsoft.com/office/drawing/2014/main" id="{D8D7BA34-545B-4492-A4A2-C38E9C919EE8}"/>
              </a:ext>
            </a:extLst>
          </p:cNvPr>
          <p:cNvCxnSpPr/>
          <p:nvPr/>
        </p:nvCxnSpPr>
        <p:spPr>
          <a:xfrm flipV="1">
            <a:off x="2935444" y="1049013"/>
            <a:ext cx="6077639" cy="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DFABA13-137D-2743-B1D6-074A1C83626D}"/>
              </a:ext>
            </a:extLst>
          </p:cNvPr>
          <p:cNvSpPr/>
          <p:nvPr/>
        </p:nvSpPr>
        <p:spPr>
          <a:xfrm>
            <a:off x="868496" y="2334329"/>
            <a:ext cx="10652944" cy="1520929"/>
          </a:xfrm>
          <a:prstGeom prst="rect">
            <a:avLst/>
          </a:prstGeom>
        </p:spPr>
        <p:txBody>
          <a:bodyPr wrap="square">
            <a:spAutoFit/>
          </a:bodyPr>
          <a:lstStyle/>
          <a:p>
            <a:pPr marL="457200" indent="-457200">
              <a:spcAft>
                <a:spcPts val="2500"/>
              </a:spcAft>
              <a:buFontTx/>
              <a:buChar char="-"/>
            </a:pPr>
            <a:r>
              <a:rPr lang="en-GB" sz="2400" b="1" dirty="0"/>
              <a:t>Intense problem solving and  development event </a:t>
            </a:r>
          </a:p>
          <a:p>
            <a:pPr marL="457200" indent="-457200">
              <a:spcAft>
                <a:spcPts val="2500"/>
              </a:spcAft>
              <a:buFontTx/>
              <a:buChar char="-"/>
            </a:pPr>
            <a:r>
              <a:rPr lang="en-GB" sz="2400" b="1" dirty="0"/>
              <a:t>Involving all stakeholders during the entire period to enable immediate feedback</a:t>
            </a:r>
          </a:p>
        </p:txBody>
      </p:sp>
    </p:spTree>
    <p:extLst>
      <p:ext uri="{BB962C8B-B14F-4D97-AF65-F5344CB8AC3E}">
        <p14:creationId xmlns:p14="http://schemas.microsoft.com/office/powerpoint/2010/main" val="1199157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B36A95-07F9-4168-8A43-F824765D8E67}"/>
              </a:ext>
            </a:extLst>
          </p:cNvPr>
          <p:cNvSpPr/>
          <p:nvPr/>
        </p:nvSpPr>
        <p:spPr>
          <a:xfrm>
            <a:off x="334605" y="247473"/>
            <a:ext cx="11704995" cy="6610527"/>
          </a:xfrm>
          <a:prstGeom prst="rect">
            <a:avLst/>
          </a:prstGeom>
          <a:solidFill>
            <a:schemeClr val="bg1">
              <a:alpha val="56000"/>
            </a:schemeClr>
          </a:solidFill>
          <a:ln w="571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rgbClr val="000000"/>
              </a:solidFill>
            </a:endParaRPr>
          </a:p>
        </p:txBody>
      </p:sp>
      <p:sp>
        <p:nvSpPr>
          <p:cNvPr id="4" name="TextBox 3">
            <a:extLst>
              <a:ext uri="{FF2B5EF4-FFF2-40B4-BE49-F238E27FC236}">
                <a16:creationId xmlns:a16="http://schemas.microsoft.com/office/drawing/2014/main" id="{6BE34F3D-CE5C-4D35-86F4-8B9AE16C3378}"/>
              </a:ext>
            </a:extLst>
          </p:cNvPr>
          <p:cNvSpPr txBox="1"/>
          <p:nvPr/>
        </p:nvSpPr>
        <p:spPr>
          <a:xfrm>
            <a:off x="2545079" y="352053"/>
            <a:ext cx="829056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400" b="1" dirty="0"/>
              <a:t>Structure of a Hackathon</a:t>
            </a:r>
            <a:endParaRPr lang="en-US" sz="3600" dirty="0"/>
          </a:p>
        </p:txBody>
      </p:sp>
      <p:cxnSp>
        <p:nvCxnSpPr>
          <p:cNvPr id="6" name="Straight Arrow Connector 5">
            <a:extLst>
              <a:ext uri="{FF2B5EF4-FFF2-40B4-BE49-F238E27FC236}">
                <a16:creationId xmlns:a16="http://schemas.microsoft.com/office/drawing/2014/main" id="{4831FB65-1940-47AE-85CB-A8CCF4E5759A}"/>
              </a:ext>
            </a:extLst>
          </p:cNvPr>
          <p:cNvCxnSpPr>
            <a:cxnSpLocks/>
          </p:cNvCxnSpPr>
          <p:nvPr/>
        </p:nvCxnSpPr>
        <p:spPr>
          <a:xfrm>
            <a:off x="2667000" y="1121494"/>
            <a:ext cx="6629400" cy="12186"/>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iamond 6">
            <a:extLst>
              <a:ext uri="{FF2B5EF4-FFF2-40B4-BE49-F238E27FC236}">
                <a16:creationId xmlns:a16="http://schemas.microsoft.com/office/drawing/2014/main" id="{BDC6A86C-44AD-464F-B9D3-1AEF843FEDCC}"/>
              </a:ext>
            </a:extLst>
          </p:cNvPr>
          <p:cNvSpPr/>
          <p:nvPr/>
        </p:nvSpPr>
        <p:spPr>
          <a:xfrm>
            <a:off x="759020" y="1121494"/>
            <a:ext cx="912518" cy="912518"/>
          </a:xfrm>
          <a:prstGeom prst="diamond">
            <a:avLst/>
          </a:prstGeom>
          <a:solidFill>
            <a:schemeClr val="accent6">
              <a:lumMod val="50000"/>
              <a:alpha val="2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t>1</a:t>
            </a:r>
          </a:p>
        </p:txBody>
      </p:sp>
      <p:sp>
        <p:nvSpPr>
          <p:cNvPr id="8" name="Diamond 7">
            <a:extLst>
              <a:ext uri="{FF2B5EF4-FFF2-40B4-BE49-F238E27FC236}">
                <a16:creationId xmlns:a16="http://schemas.microsoft.com/office/drawing/2014/main" id="{354635CE-7EDC-487F-86FC-E92C7B055ED5}"/>
              </a:ext>
            </a:extLst>
          </p:cNvPr>
          <p:cNvSpPr/>
          <p:nvPr/>
        </p:nvSpPr>
        <p:spPr>
          <a:xfrm>
            <a:off x="759020" y="3332235"/>
            <a:ext cx="912518" cy="912518"/>
          </a:xfrm>
          <a:prstGeom prst="diamond">
            <a:avLst/>
          </a:prstGeom>
          <a:solidFill>
            <a:schemeClr val="accent6">
              <a:lumMod val="50000"/>
              <a:alpha val="2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t>3</a:t>
            </a:r>
          </a:p>
        </p:txBody>
      </p:sp>
      <p:sp>
        <p:nvSpPr>
          <p:cNvPr id="9" name="Diamond 8">
            <a:extLst>
              <a:ext uri="{FF2B5EF4-FFF2-40B4-BE49-F238E27FC236}">
                <a16:creationId xmlns:a16="http://schemas.microsoft.com/office/drawing/2014/main" id="{FAFBCAF2-7A37-4C3E-A465-8F035AD863EF}"/>
              </a:ext>
            </a:extLst>
          </p:cNvPr>
          <p:cNvSpPr/>
          <p:nvPr/>
        </p:nvSpPr>
        <p:spPr>
          <a:xfrm>
            <a:off x="759020" y="2226864"/>
            <a:ext cx="912518" cy="912518"/>
          </a:xfrm>
          <a:prstGeom prst="diamond">
            <a:avLst/>
          </a:prstGeom>
          <a:solidFill>
            <a:schemeClr val="accent6">
              <a:lumMod val="50000"/>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t>2</a:t>
            </a:r>
          </a:p>
        </p:txBody>
      </p:sp>
      <p:sp>
        <p:nvSpPr>
          <p:cNvPr id="10" name="Diamond 9">
            <a:extLst>
              <a:ext uri="{FF2B5EF4-FFF2-40B4-BE49-F238E27FC236}">
                <a16:creationId xmlns:a16="http://schemas.microsoft.com/office/drawing/2014/main" id="{0769D041-C41B-4C54-A3D9-DAEF471D245B}"/>
              </a:ext>
            </a:extLst>
          </p:cNvPr>
          <p:cNvSpPr/>
          <p:nvPr/>
        </p:nvSpPr>
        <p:spPr>
          <a:xfrm>
            <a:off x="759020" y="4484831"/>
            <a:ext cx="912518" cy="912518"/>
          </a:xfrm>
          <a:prstGeom prst="diamond">
            <a:avLst/>
          </a:prstGeom>
          <a:solidFill>
            <a:schemeClr val="accent6">
              <a:lumMod val="50000"/>
              <a:alpha val="3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t>4</a:t>
            </a:r>
            <a:endParaRPr lang="en-US" dirty="0"/>
          </a:p>
        </p:txBody>
      </p:sp>
      <p:sp>
        <p:nvSpPr>
          <p:cNvPr id="11" name="TextBox 10">
            <a:extLst>
              <a:ext uri="{FF2B5EF4-FFF2-40B4-BE49-F238E27FC236}">
                <a16:creationId xmlns:a16="http://schemas.microsoft.com/office/drawing/2014/main" id="{505EB9DC-E01A-4055-8DB6-F12F0941CF85}"/>
              </a:ext>
            </a:extLst>
          </p:cNvPr>
          <p:cNvSpPr txBox="1"/>
          <p:nvPr/>
        </p:nvSpPr>
        <p:spPr>
          <a:xfrm>
            <a:off x="1867211" y="1310136"/>
            <a:ext cx="906441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i="1" dirty="0"/>
              <a:t>Working together to understand the problem...</a:t>
            </a:r>
            <a:endParaRPr lang="en-US" sz="2800" b="1" i="1" dirty="0"/>
          </a:p>
        </p:txBody>
      </p:sp>
      <p:sp>
        <p:nvSpPr>
          <p:cNvPr id="12" name="TextBox 11">
            <a:extLst>
              <a:ext uri="{FF2B5EF4-FFF2-40B4-BE49-F238E27FC236}">
                <a16:creationId xmlns:a16="http://schemas.microsoft.com/office/drawing/2014/main" id="{5217A70E-30DA-4FF5-9250-79EC44816D1D}"/>
              </a:ext>
            </a:extLst>
          </p:cNvPr>
          <p:cNvSpPr txBox="1"/>
          <p:nvPr/>
        </p:nvSpPr>
        <p:spPr>
          <a:xfrm>
            <a:off x="1867211" y="2396639"/>
            <a:ext cx="878294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i="1" dirty="0"/>
              <a:t>Identify an appropriate solution...</a:t>
            </a:r>
            <a:endParaRPr lang="en-GB" sz="2800" i="1" dirty="0"/>
          </a:p>
        </p:txBody>
      </p:sp>
      <p:sp>
        <p:nvSpPr>
          <p:cNvPr id="13" name="TextBox 12">
            <a:extLst>
              <a:ext uri="{FF2B5EF4-FFF2-40B4-BE49-F238E27FC236}">
                <a16:creationId xmlns:a16="http://schemas.microsoft.com/office/drawing/2014/main" id="{BEBA23D5-165D-489E-9859-981B29961229}"/>
              </a:ext>
            </a:extLst>
          </p:cNvPr>
          <p:cNvSpPr txBox="1"/>
          <p:nvPr/>
        </p:nvSpPr>
        <p:spPr>
          <a:xfrm>
            <a:off x="1713084" y="3532551"/>
            <a:ext cx="1002663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i="1" dirty="0"/>
              <a:t>Identify a Minimum Viable Product (MVP) for proof of concept...</a:t>
            </a:r>
          </a:p>
        </p:txBody>
      </p:sp>
      <p:sp>
        <p:nvSpPr>
          <p:cNvPr id="14" name="TextBox 13">
            <a:extLst>
              <a:ext uri="{FF2B5EF4-FFF2-40B4-BE49-F238E27FC236}">
                <a16:creationId xmlns:a16="http://schemas.microsoft.com/office/drawing/2014/main" id="{95FB0E7F-5C3D-4033-A687-745AD2B5EC2D}"/>
              </a:ext>
            </a:extLst>
          </p:cNvPr>
          <p:cNvSpPr txBox="1"/>
          <p:nvPr/>
        </p:nvSpPr>
        <p:spPr>
          <a:xfrm>
            <a:off x="1782544" y="4714868"/>
            <a:ext cx="1025705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i="1" dirty="0"/>
              <a:t>Use all the expertise present to develop the MVP!</a:t>
            </a:r>
            <a:endParaRPr lang="en-GB" sz="2000" b="1" i="1" dirty="0"/>
          </a:p>
        </p:txBody>
      </p:sp>
      <p:pic>
        <p:nvPicPr>
          <p:cNvPr id="15" name="Picture 7" descr="A close up of a doughnut&#10;&#10;Description generated with very high confidence">
            <a:extLst>
              <a:ext uri="{FF2B5EF4-FFF2-40B4-BE49-F238E27FC236}">
                <a16:creationId xmlns:a16="http://schemas.microsoft.com/office/drawing/2014/main" id="{D0FEE36E-B1B3-4A4D-AE8D-E85B8F7EFEED}"/>
              </a:ext>
            </a:extLst>
          </p:cNvPr>
          <p:cNvPicPr>
            <a:picLocks noChangeAspect="1"/>
          </p:cNvPicPr>
          <p:nvPr/>
        </p:nvPicPr>
        <p:blipFill rotWithShape="1">
          <a:blip r:embed="rId3"/>
          <a:srcRect t="14402" r="-86" b="29209"/>
          <a:stretch/>
        </p:blipFill>
        <p:spPr>
          <a:xfrm>
            <a:off x="429395" y="422685"/>
            <a:ext cx="11428000" cy="2716697"/>
          </a:xfrm>
          <a:prstGeom prst="rect">
            <a:avLst/>
          </a:prstGeom>
          <a:noFill/>
        </p:spPr>
      </p:pic>
      <p:sp>
        <p:nvSpPr>
          <p:cNvPr id="16" name="TextBox 15">
            <a:extLst>
              <a:ext uri="{FF2B5EF4-FFF2-40B4-BE49-F238E27FC236}">
                <a16:creationId xmlns:a16="http://schemas.microsoft.com/office/drawing/2014/main" id="{D4EB2D91-246E-684F-A868-9E82FF7CAAA1}"/>
              </a:ext>
            </a:extLst>
          </p:cNvPr>
          <p:cNvSpPr txBox="1"/>
          <p:nvPr/>
        </p:nvSpPr>
        <p:spPr>
          <a:xfrm>
            <a:off x="2992658" y="2728437"/>
            <a:ext cx="6071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solidFill>
                  <a:schemeClr val="bg1"/>
                </a:solidFill>
                <a:ea typeface="+mn-lt"/>
                <a:cs typeface="+mn-lt"/>
              </a:rPr>
              <a:t>MVP</a:t>
            </a:r>
            <a:endParaRPr lang="en-US" dirty="0">
              <a:solidFill>
                <a:schemeClr val="bg1"/>
              </a:solidFill>
              <a:ea typeface="+mn-lt"/>
              <a:cs typeface="+mn-lt"/>
            </a:endParaRPr>
          </a:p>
        </p:txBody>
      </p:sp>
      <p:sp>
        <p:nvSpPr>
          <p:cNvPr id="17" name="TextBox 16">
            <a:extLst>
              <a:ext uri="{FF2B5EF4-FFF2-40B4-BE49-F238E27FC236}">
                <a16:creationId xmlns:a16="http://schemas.microsoft.com/office/drawing/2014/main" id="{35F0C8BE-94D7-BE45-AF4A-FFCE39920C1B}"/>
              </a:ext>
            </a:extLst>
          </p:cNvPr>
          <p:cNvSpPr txBox="1"/>
          <p:nvPr/>
        </p:nvSpPr>
        <p:spPr>
          <a:xfrm>
            <a:off x="7912431" y="2841939"/>
            <a:ext cx="19485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solidFill>
                  <a:schemeClr val="bg1"/>
                </a:solidFill>
              </a:rPr>
              <a:t>Product Vision</a:t>
            </a:r>
          </a:p>
        </p:txBody>
      </p:sp>
    </p:spTree>
    <p:extLst>
      <p:ext uri="{BB962C8B-B14F-4D97-AF65-F5344CB8AC3E}">
        <p14:creationId xmlns:p14="http://schemas.microsoft.com/office/powerpoint/2010/main" val="99945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p:bldP spid="14"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t="-6000" b="-6000"/>
          </a:stretch>
        </a:blip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2" name="Rectangle 11">
            <a:extLst>
              <a:ext uri="{FF2B5EF4-FFF2-40B4-BE49-F238E27FC236}">
                <a16:creationId xmlns:a16="http://schemas.microsoft.com/office/drawing/2014/main" id="{54047A07-72EC-41BC-A55F-C264F639FB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9F721D-234A-4996-9BB4-B9850D473C24}"/>
              </a:ext>
            </a:extLst>
          </p:cNvPr>
          <p:cNvSpPr/>
          <p:nvPr/>
        </p:nvSpPr>
        <p:spPr>
          <a:xfrm>
            <a:off x="223419" y="277134"/>
            <a:ext cx="11704995" cy="1001598"/>
          </a:xfrm>
          <a:prstGeom prst="rect">
            <a:avLst/>
          </a:prstGeom>
          <a:solidFill>
            <a:schemeClr val="bg1">
              <a:alpha val="56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rgbClr val="000000"/>
              </a:solidFill>
            </a:endParaRPr>
          </a:p>
        </p:txBody>
      </p:sp>
      <p:sp>
        <p:nvSpPr>
          <p:cNvPr id="7" name="Rectangle 6">
            <a:extLst>
              <a:ext uri="{FF2B5EF4-FFF2-40B4-BE49-F238E27FC236}">
                <a16:creationId xmlns:a16="http://schemas.microsoft.com/office/drawing/2014/main" id="{5B41773F-80B7-4B28-ABF8-FCA92EF1532C}"/>
              </a:ext>
            </a:extLst>
          </p:cNvPr>
          <p:cNvSpPr/>
          <p:nvPr/>
        </p:nvSpPr>
        <p:spPr>
          <a:xfrm>
            <a:off x="247581" y="1516131"/>
            <a:ext cx="11704995" cy="5105295"/>
          </a:xfrm>
          <a:prstGeom prst="rect">
            <a:avLst/>
          </a:prstGeom>
          <a:solidFill>
            <a:schemeClr val="bg1">
              <a:alpha val="56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rgbClr val="000000"/>
              </a:solidFill>
            </a:endParaRPr>
          </a:p>
        </p:txBody>
      </p:sp>
      <p:sp>
        <p:nvSpPr>
          <p:cNvPr id="5" name="TextBox 4">
            <a:extLst>
              <a:ext uri="{FF2B5EF4-FFF2-40B4-BE49-F238E27FC236}">
                <a16:creationId xmlns:a16="http://schemas.microsoft.com/office/drawing/2014/main" id="{FD67FF98-4EF9-4390-8F8E-7EEA363DC56A}"/>
              </a:ext>
            </a:extLst>
          </p:cNvPr>
          <p:cNvSpPr txBox="1"/>
          <p:nvPr/>
        </p:nvSpPr>
        <p:spPr>
          <a:xfrm>
            <a:off x="672531" y="272752"/>
            <a:ext cx="11423390" cy="92315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457200">
              <a:spcBef>
                <a:spcPct val="0"/>
              </a:spcBef>
              <a:spcAft>
                <a:spcPts val="600"/>
              </a:spcAft>
            </a:pPr>
            <a:r>
              <a:rPr lang="en-US" sz="5400" b="1">
                <a:solidFill>
                  <a:srgbClr val="FEFEFE"/>
                </a:solidFill>
                <a:latin typeface="+mj-lt"/>
                <a:ea typeface="+mj-ea"/>
                <a:cs typeface="+mj-cs"/>
              </a:rPr>
              <a:t>Copernicus Hackathon Agenda</a:t>
            </a:r>
            <a:endParaRPr lang="en-US">
              <a:ea typeface="+mj-ea"/>
              <a:cs typeface="+mj-cs"/>
            </a:endParaRPr>
          </a:p>
        </p:txBody>
      </p:sp>
      <p:sp>
        <p:nvSpPr>
          <p:cNvPr id="2" name="TextBox 1">
            <a:extLst>
              <a:ext uri="{FF2B5EF4-FFF2-40B4-BE49-F238E27FC236}">
                <a16:creationId xmlns:a16="http://schemas.microsoft.com/office/drawing/2014/main" id="{80F239B6-0013-4F91-81F4-98EA4395FBF2}"/>
              </a:ext>
            </a:extLst>
          </p:cNvPr>
          <p:cNvSpPr txBox="1"/>
          <p:nvPr/>
        </p:nvSpPr>
        <p:spPr>
          <a:xfrm>
            <a:off x="6374845" y="1353179"/>
            <a:ext cx="5628724" cy="499226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10000"/>
          </a:bodyPr>
          <a:lstStyle/>
          <a:p>
            <a:pPr algn="ctr" defTabSz="457200">
              <a:lnSpc>
                <a:spcPct val="150000"/>
              </a:lnSpc>
              <a:spcBef>
                <a:spcPct val="0"/>
              </a:spcBef>
              <a:spcAft>
                <a:spcPts val="600"/>
              </a:spcAft>
            </a:pPr>
            <a:r>
              <a:rPr lang="en-US" sz="2000" b="1" u="sng" dirty="0">
                <a:solidFill>
                  <a:srgbClr val="FFFFFF"/>
                </a:solidFill>
                <a:latin typeface="+mj-lt"/>
                <a:ea typeface="+mj-ea"/>
                <a:cs typeface="+mj-cs"/>
              </a:rPr>
              <a:t>Day 2 – Friday 20th</a:t>
            </a:r>
            <a:endParaRPr lang="en-US" sz="2000" b="1" dirty="0">
              <a:solidFill>
                <a:srgbClr val="FFFFFF"/>
              </a:solidFill>
              <a:latin typeface="+mj-lt"/>
              <a:ea typeface="+mj-ea"/>
              <a:cs typeface="+mj-cs"/>
            </a:endParaRPr>
          </a:p>
          <a:p>
            <a:pPr defTabSz="457200">
              <a:lnSpc>
                <a:spcPct val="150000"/>
              </a:lnSpc>
              <a:spcBef>
                <a:spcPct val="0"/>
              </a:spcBef>
              <a:spcAft>
                <a:spcPts val="600"/>
              </a:spcAft>
            </a:pPr>
            <a:r>
              <a:rPr lang="en-US" sz="2000" b="1" dirty="0">
                <a:solidFill>
                  <a:srgbClr val="FFFFFF"/>
                </a:solidFill>
                <a:latin typeface="+mj-lt"/>
                <a:ea typeface="+mj-ea"/>
                <a:cs typeface="+mj-cs"/>
              </a:rPr>
              <a:t>08:30 – Breakfast </a:t>
            </a:r>
          </a:p>
          <a:p>
            <a:pPr defTabSz="457200">
              <a:lnSpc>
                <a:spcPct val="150000"/>
              </a:lnSpc>
              <a:spcBef>
                <a:spcPct val="0"/>
              </a:spcBef>
              <a:spcAft>
                <a:spcPts val="600"/>
              </a:spcAft>
            </a:pPr>
            <a:r>
              <a:rPr lang="en-US" sz="2000" b="1" dirty="0">
                <a:solidFill>
                  <a:srgbClr val="FFFFFF"/>
                </a:solidFill>
                <a:latin typeface="+mj-lt"/>
                <a:ea typeface="+mj-ea"/>
                <a:cs typeface="+mj-cs"/>
              </a:rPr>
              <a:t>09:30 – Kick off</a:t>
            </a:r>
          </a:p>
          <a:p>
            <a:pPr defTabSz="457200">
              <a:lnSpc>
                <a:spcPct val="150000"/>
              </a:lnSpc>
              <a:spcBef>
                <a:spcPct val="0"/>
              </a:spcBef>
              <a:spcAft>
                <a:spcPts val="600"/>
              </a:spcAft>
            </a:pPr>
            <a:r>
              <a:rPr lang="en-US" sz="2000" b="1" dirty="0">
                <a:solidFill>
                  <a:srgbClr val="FFFFFF"/>
                </a:solidFill>
                <a:latin typeface="+mj-lt"/>
                <a:ea typeface="+mj-ea"/>
                <a:cs typeface="+mj-cs"/>
              </a:rPr>
              <a:t>09:45 – Teamwork: coding, design, modelling</a:t>
            </a:r>
          </a:p>
          <a:p>
            <a:pPr defTabSz="457200">
              <a:lnSpc>
                <a:spcPct val="150000"/>
              </a:lnSpc>
              <a:spcBef>
                <a:spcPct val="0"/>
              </a:spcBef>
              <a:spcAft>
                <a:spcPts val="600"/>
              </a:spcAft>
            </a:pPr>
            <a:r>
              <a:rPr lang="en-US" sz="2000" b="1" dirty="0">
                <a:solidFill>
                  <a:srgbClr val="FFFFFF"/>
                </a:solidFill>
                <a:latin typeface="+mj-lt"/>
                <a:ea typeface="+mj-ea"/>
                <a:cs typeface="+mj-cs"/>
              </a:rPr>
              <a:t>13:30 – Lunch </a:t>
            </a:r>
          </a:p>
          <a:p>
            <a:pPr defTabSz="457200">
              <a:lnSpc>
                <a:spcPct val="150000"/>
              </a:lnSpc>
              <a:spcBef>
                <a:spcPct val="0"/>
              </a:spcBef>
              <a:spcAft>
                <a:spcPts val="600"/>
              </a:spcAft>
            </a:pPr>
            <a:r>
              <a:rPr lang="en-US" sz="2000" b="1" dirty="0">
                <a:solidFill>
                  <a:srgbClr val="FFFFFF"/>
                </a:solidFill>
                <a:latin typeface="+mj-lt"/>
                <a:ea typeface="+mj-ea"/>
                <a:cs typeface="+mj-cs"/>
              </a:rPr>
              <a:t>14:00 – Teamwork </a:t>
            </a:r>
          </a:p>
          <a:p>
            <a:pPr defTabSz="457200">
              <a:lnSpc>
                <a:spcPct val="150000"/>
              </a:lnSpc>
              <a:spcBef>
                <a:spcPct val="0"/>
              </a:spcBef>
              <a:spcAft>
                <a:spcPts val="600"/>
              </a:spcAft>
            </a:pPr>
            <a:r>
              <a:rPr lang="en-US" sz="2000" b="1" dirty="0">
                <a:solidFill>
                  <a:srgbClr val="FFFFFF"/>
                </a:solidFill>
                <a:latin typeface="+mj-lt"/>
                <a:ea typeface="+mj-ea"/>
                <a:cs typeface="+mj-cs"/>
              </a:rPr>
              <a:t>16:30 – MVPs and project pitches</a:t>
            </a:r>
          </a:p>
          <a:p>
            <a:pPr defTabSz="457200">
              <a:lnSpc>
                <a:spcPct val="150000"/>
              </a:lnSpc>
              <a:spcBef>
                <a:spcPct val="0"/>
              </a:spcBef>
              <a:spcAft>
                <a:spcPts val="600"/>
              </a:spcAft>
            </a:pPr>
            <a:r>
              <a:rPr lang="en-US" sz="2000" b="1" dirty="0">
                <a:solidFill>
                  <a:srgbClr val="FFFFFF"/>
                </a:solidFill>
                <a:latin typeface="+mj-lt"/>
                <a:ea typeface="+mj-ea"/>
                <a:cs typeface="+mj-cs"/>
              </a:rPr>
              <a:t>16:45 – Judges assessments </a:t>
            </a:r>
          </a:p>
          <a:p>
            <a:pPr defTabSz="457200">
              <a:lnSpc>
                <a:spcPct val="150000"/>
              </a:lnSpc>
              <a:spcBef>
                <a:spcPct val="0"/>
              </a:spcBef>
              <a:spcAft>
                <a:spcPts val="600"/>
              </a:spcAft>
            </a:pPr>
            <a:r>
              <a:rPr lang="en-US" sz="2000" b="1" dirty="0">
                <a:solidFill>
                  <a:srgbClr val="FFFFFF"/>
                </a:solidFill>
                <a:latin typeface="+mj-lt"/>
                <a:ea typeface="+mj-ea"/>
                <a:cs typeface="+mj-cs"/>
              </a:rPr>
              <a:t>17:00 – Announcement of winning team </a:t>
            </a:r>
          </a:p>
          <a:p>
            <a:pPr defTabSz="457200">
              <a:lnSpc>
                <a:spcPct val="150000"/>
              </a:lnSpc>
              <a:spcBef>
                <a:spcPct val="0"/>
              </a:spcBef>
              <a:spcAft>
                <a:spcPts val="600"/>
              </a:spcAft>
            </a:pPr>
            <a:r>
              <a:rPr lang="en-US" sz="2000" b="1" dirty="0">
                <a:solidFill>
                  <a:srgbClr val="FFFFFF"/>
                </a:solidFill>
                <a:latin typeface="+mj-lt"/>
                <a:ea typeface="+mj-ea"/>
                <a:cs typeface="+mj-cs"/>
              </a:rPr>
              <a:t>17:30 – End of Hackathon</a:t>
            </a:r>
          </a:p>
        </p:txBody>
      </p:sp>
      <p:cxnSp>
        <p:nvCxnSpPr>
          <p:cNvPr id="3" name="Straight Arrow Connector 2">
            <a:extLst>
              <a:ext uri="{FF2B5EF4-FFF2-40B4-BE49-F238E27FC236}">
                <a16:creationId xmlns:a16="http://schemas.microsoft.com/office/drawing/2014/main" id="{ECAA3DCB-EA64-487A-BC49-67FEF80F2465}"/>
              </a:ext>
            </a:extLst>
          </p:cNvPr>
          <p:cNvCxnSpPr/>
          <p:nvPr/>
        </p:nvCxnSpPr>
        <p:spPr>
          <a:xfrm>
            <a:off x="6177485" y="1631935"/>
            <a:ext cx="26182" cy="4675479"/>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733FCAE-C859-41F5-8373-57CC32F5342A}"/>
              </a:ext>
            </a:extLst>
          </p:cNvPr>
          <p:cNvSpPr txBox="1"/>
          <p:nvPr/>
        </p:nvSpPr>
        <p:spPr>
          <a:xfrm>
            <a:off x="391249" y="1440735"/>
            <a:ext cx="5684250" cy="483183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10000"/>
          </a:bodyPr>
          <a:lstStyle/>
          <a:p>
            <a:pPr algn="ctr" defTabSz="457200">
              <a:lnSpc>
                <a:spcPct val="150000"/>
              </a:lnSpc>
              <a:spcBef>
                <a:spcPct val="0"/>
              </a:spcBef>
              <a:spcAft>
                <a:spcPts val="600"/>
              </a:spcAft>
            </a:pPr>
            <a:r>
              <a:rPr lang="en-US" sz="2000" b="1" u="sng" dirty="0">
                <a:solidFill>
                  <a:srgbClr val="FFFFFF"/>
                </a:solidFill>
                <a:latin typeface="+mj-lt"/>
                <a:ea typeface="+mj-ea"/>
                <a:cs typeface="+mj-cs"/>
              </a:rPr>
              <a:t>Day 1 – Thursday 19th </a:t>
            </a:r>
          </a:p>
          <a:p>
            <a:pPr defTabSz="457200">
              <a:lnSpc>
                <a:spcPct val="150000"/>
              </a:lnSpc>
              <a:spcBef>
                <a:spcPct val="0"/>
              </a:spcBef>
              <a:spcAft>
                <a:spcPts val="600"/>
              </a:spcAft>
            </a:pPr>
            <a:r>
              <a:rPr lang="en-US" sz="2000" b="1" dirty="0">
                <a:solidFill>
                  <a:srgbClr val="FFFFFF"/>
                </a:solidFill>
                <a:latin typeface="+mj-lt"/>
                <a:ea typeface="+mj-ea"/>
                <a:cs typeface="+mj-cs"/>
              </a:rPr>
              <a:t>08:30 – Registration &amp; Breakfast</a:t>
            </a:r>
          </a:p>
          <a:p>
            <a:pPr defTabSz="457200">
              <a:lnSpc>
                <a:spcPct val="150000"/>
              </a:lnSpc>
              <a:spcBef>
                <a:spcPct val="0"/>
              </a:spcBef>
              <a:spcAft>
                <a:spcPts val="600"/>
              </a:spcAft>
            </a:pPr>
            <a:r>
              <a:rPr lang="en-US" sz="2000" b="1" dirty="0">
                <a:solidFill>
                  <a:srgbClr val="FFFFFF"/>
                </a:solidFill>
                <a:latin typeface="+mj-lt"/>
                <a:ea typeface="+mj-ea"/>
                <a:cs typeface="+mj-cs"/>
              </a:rPr>
              <a:t>09:10 – Kick off </a:t>
            </a:r>
          </a:p>
          <a:p>
            <a:pPr defTabSz="457200">
              <a:lnSpc>
                <a:spcPct val="150000"/>
              </a:lnSpc>
              <a:spcBef>
                <a:spcPct val="0"/>
              </a:spcBef>
              <a:spcAft>
                <a:spcPts val="600"/>
              </a:spcAft>
            </a:pPr>
            <a:r>
              <a:rPr lang="en-US" sz="2000" b="1" dirty="0">
                <a:solidFill>
                  <a:srgbClr val="FFFFFF"/>
                </a:solidFill>
                <a:latin typeface="+mj-lt"/>
                <a:ea typeface="+mj-ea"/>
                <a:cs typeface="+mj-cs"/>
              </a:rPr>
              <a:t>09:45 – Project Proposals</a:t>
            </a:r>
          </a:p>
          <a:p>
            <a:pPr defTabSz="457200">
              <a:lnSpc>
                <a:spcPct val="150000"/>
              </a:lnSpc>
              <a:spcBef>
                <a:spcPct val="0"/>
              </a:spcBef>
              <a:spcAft>
                <a:spcPts val="600"/>
              </a:spcAft>
            </a:pPr>
            <a:r>
              <a:rPr lang="en-US" sz="2000" b="1" dirty="0">
                <a:solidFill>
                  <a:srgbClr val="FFFFFF"/>
                </a:solidFill>
                <a:latin typeface="+mj-lt"/>
                <a:ea typeface="+mj-ea"/>
                <a:cs typeface="+mj-cs"/>
              </a:rPr>
              <a:t>10:15 – Teamwork: Identifying MVP</a:t>
            </a:r>
          </a:p>
          <a:p>
            <a:pPr defTabSz="457200">
              <a:lnSpc>
                <a:spcPct val="150000"/>
              </a:lnSpc>
              <a:spcBef>
                <a:spcPct val="0"/>
              </a:spcBef>
              <a:spcAft>
                <a:spcPts val="600"/>
              </a:spcAft>
            </a:pPr>
            <a:r>
              <a:rPr lang="en-US" sz="2000" b="1" dirty="0">
                <a:solidFill>
                  <a:srgbClr val="FFFFFF"/>
                </a:solidFill>
                <a:latin typeface="+mj-lt"/>
                <a:ea typeface="+mj-ea"/>
                <a:cs typeface="+mj-cs"/>
              </a:rPr>
              <a:t>12:15 – Pitches </a:t>
            </a:r>
          </a:p>
          <a:p>
            <a:pPr defTabSz="457200">
              <a:lnSpc>
                <a:spcPct val="150000"/>
              </a:lnSpc>
              <a:spcBef>
                <a:spcPct val="0"/>
              </a:spcBef>
              <a:spcAft>
                <a:spcPts val="600"/>
              </a:spcAft>
            </a:pPr>
            <a:r>
              <a:rPr lang="en-US" sz="2000" b="1" dirty="0">
                <a:solidFill>
                  <a:srgbClr val="FFFFFF"/>
                </a:solidFill>
                <a:latin typeface="+mj-lt"/>
                <a:ea typeface="+mj-ea"/>
                <a:cs typeface="+mj-cs"/>
              </a:rPr>
              <a:t>13:45 – Lunch </a:t>
            </a:r>
          </a:p>
          <a:p>
            <a:pPr defTabSz="457200">
              <a:lnSpc>
                <a:spcPct val="150000"/>
              </a:lnSpc>
              <a:spcBef>
                <a:spcPct val="0"/>
              </a:spcBef>
              <a:spcAft>
                <a:spcPts val="600"/>
              </a:spcAft>
            </a:pPr>
            <a:r>
              <a:rPr lang="en-US" sz="2000" b="1" dirty="0">
                <a:solidFill>
                  <a:srgbClr val="FFFFFF"/>
                </a:solidFill>
                <a:latin typeface="+mj-lt"/>
                <a:ea typeface="+mj-ea"/>
                <a:cs typeface="+mj-cs"/>
              </a:rPr>
              <a:t>14:30 – Teamwork: coding, </a:t>
            </a:r>
            <a:r>
              <a:rPr lang="en-US" sz="2000" b="1" dirty="0">
                <a:solidFill>
                  <a:srgbClr val="FFFFFF"/>
                </a:solidFill>
              </a:rPr>
              <a:t>design, modelling</a:t>
            </a:r>
            <a:endParaRPr lang="en-US" sz="2000" b="1" dirty="0">
              <a:solidFill>
                <a:srgbClr val="FFFFFF"/>
              </a:solidFill>
              <a:latin typeface="+mj-lt"/>
              <a:ea typeface="+mj-ea"/>
              <a:cs typeface="+mj-cs"/>
            </a:endParaRPr>
          </a:p>
          <a:p>
            <a:pPr defTabSz="457200">
              <a:lnSpc>
                <a:spcPct val="150000"/>
              </a:lnSpc>
              <a:spcBef>
                <a:spcPct val="0"/>
              </a:spcBef>
              <a:spcAft>
                <a:spcPts val="600"/>
              </a:spcAft>
            </a:pPr>
            <a:r>
              <a:rPr lang="en-US" sz="2000" b="1" dirty="0">
                <a:solidFill>
                  <a:srgbClr val="FFFFFF"/>
                </a:solidFill>
                <a:latin typeface="+mj-lt"/>
                <a:ea typeface="+mj-ea"/>
                <a:cs typeface="+mj-cs"/>
              </a:rPr>
              <a:t>18:00 – Dinner break </a:t>
            </a:r>
          </a:p>
          <a:p>
            <a:pPr defTabSz="457200">
              <a:lnSpc>
                <a:spcPct val="150000"/>
              </a:lnSpc>
              <a:spcBef>
                <a:spcPct val="0"/>
              </a:spcBef>
              <a:spcAft>
                <a:spcPts val="600"/>
              </a:spcAft>
            </a:pPr>
            <a:r>
              <a:rPr lang="en-US" sz="2000" b="1" dirty="0">
                <a:solidFill>
                  <a:srgbClr val="FFFFFF"/>
                </a:solidFill>
                <a:latin typeface="+mj-lt"/>
                <a:ea typeface="+mj-ea"/>
                <a:cs typeface="+mj-cs"/>
              </a:rPr>
              <a:t>19:30 – End of the first day </a:t>
            </a:r>
          </a:p>
        </p:txBody>
      </p:sp>
    </p:spTree>
    <p:extLst>
      <p:ext uri="{BB962C8B-B14F-4D97-AF65-F5344CB8AC3E}">
        <p14:creationId xmlns:p14="http://schemas.microsoft.com/office/powerpoint/2010/main" val="973543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4000"/>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DBC367-FC0C-46C8-889B-3EB721A024B1}"/>
              </a:ext>
            </a:extLst>
          </p:cNvPr>
          <p:cNvSpPr/>
          <p:nvPr/>
        </p:nvSpPr>
        <p:spPr>
          <a:xfrm>
            <a:off x="229626" y="231230"/>
            <a:ext cx="11704995" cy="1001598"/>
          </a:xfrm>
          <a:prstGeom prst="rect">
            <a:avLst/>
          </a:prstGeom>
          <a:solidFill>
            <a:schemeClr val="bg1">
              <a:alpha val="56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rgbClr val="000000"/>
              </a:solidFill>
            </a:endParaRPr>
          </a:p>
        </p:txBody>
      </p:sp>
      <p:sp>
        <p:nvSpPr>
          <p:cNvPr id="3" name="TextBox 2">
            <a:extLst>
              <a:ext uri="{FF2B5EF4-FFF2-40B4-BE49-F238E27FC236}">
                <a16:creationId xmlns:a16="http://schemas.microsoft.com/office/drawing/2014/main" id="{56B0A473-9CF5-4789-81B4-8B76740F000B}"/>
              </a:ext>
            </a:extLst>
          </p:cNvPr>
          <p:cNvSpPr txBox="1"/>
          <p:nvPr/>
        </p:nvSpPr>
        <p:spPr>
          <a:xfrm>
            <a:off x="314208" y="82814"/>
            <a:ext cx="1174187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a:cs typeface="Calibri"/>
              </a:rPr>
              <a:t>Optimising Harvest Timing to Reduce Pre-Farm Gate Food Loss...</a:t>
            </a:r>
            <a:r>
              <a:rPr lang="en-GB" sz="6000" b="1" dirty="0">
                <a:cs typeface="Calibri"/>
              </a:rPr>
              <a:t> </a:t>
            </a:r>
          </a:p>
        </p:txBody>
      </p:sp>
      <p:sp>
        <p:nvSpPr>
          <p:cNvPr id="4" name="Rectangle 3">
            <a:extLst>
              <a:ext uri="{FF2B5EF4-FFF2-40B4-BE49-F238E27FC236}">
                <a16:creationId xmlns:a16="http://schemas.microsoft.com/office/drawing/2014/main" id="{23FD09AB-7D8B-4F12-B897-D1CF24B9E097}"/>
              </a:ext>
            </a:extLst>
          </p:cNvPr>
          <p:cNvSpPr/>
          <p:nvPr/>
        </p:nvSpPr>
        <p:spPr>
          <a:xfrm>
            <a:off x="229626" y="1381244"/>
            <a:ext cx="11704995" cy="5242359"/>
          </a:xfrm>
          <a:prstGeom prst="rect">
            <a:avLst/>
          </a:prstGeom>
          <a:solidFill>
            <a:schemeClr val="bg1">
              <a:alpha val="56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rgbClr val="000000"/>
              </a:solidFill>
            </a:endParaRPr>
          </a:p>
        </p:txBody>
      </p:sp>
      <p:sp>
        <p:nvSpPr>
          <p:cNvPr id="6" name="TextBox 5">
            <a:extLst>
              <a:ext uri="{FF2B5EF4-FFF2-40B4-BE49-F238E27FC236}">
                <a16:creationId xmlns:a16="http://schemas.microsoft.com/office/drawing/2014/main" id="{403D700B-45D9-4173-9FFB-C144F2F43309}"/>
              </a:ext>
            </a:extLst>
          </p:cNvPr>
          <p:cNvSpPr txBox="1"/>
          <p:nvPr/>
        </p:nvSpPr>
        <p:spPr>
          <a:xfrm>
            <a:off x="391099" y="1639676"/>
            <a:ext cx="11299632"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t>DESCRIPTION:  reduce food waste through more effective prediction and better control of harvesting windows</a:t>
            </a:r>
          </a:p>
          <a:p>
            <a:endParaRPr lang="en-GB" sz="2800" b="1" dirty="0"/>
          </a:p>
          <a:p>
            <a:r>
              <a:rPr lang="en-GB" sz="2800" b="1" dirty="0"/>
              <a:t>IMPACT: This enables farmers to optimise their harvest time, reducing the risk of pre-farm gate food loss. </a:t>
            </a:r>
          </a:p>
          <a:p>
            <a:endParaRPr lang="en-GB" sz="2800" b="1" dirty="0"/>
          </a:p>
          <a:p>
            <a:r>
              <a:rPr lang="en-GB" sz="2800" b="1" dirty="0"/>
              <a:t>TECHNICAL SOLUTION: build a model for the upcoming year’s harvest, including climate information over the past year and weather forecasts for the harvest period giving the farmer the best date on which to harvest a given crop, within a window specified by the farmer.</a:t>
            </a:r>
          </a:p>
        </p:txBody>
      </p:sp>
    </p:spTree>
    <p:extLst>
      <p:ext uri="{BB962C8B-B14F-4D97-AF65-F5344CB8AC3E}">
        <p14:creationId xmlns:p14="http://schemas.microsoft.com/office/powerpoint/2010/main" val="166192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stretch>
            <a:fillRect t="-39000" b="-3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CB359A-4AE4-4529-B875-E0283FD63A36}"/>
              </a:ext>
            </a:extLst>
          </p:cNvPr>
          <p:cNvSpPr/>
          <p:nvPr/>
        </p:nvSpPr>
        <p:spPr>
          <a:xfrm>
            <a:off x="229626" y="231230"/>
            <a:ext cx="11704995" cy="1358915"/>
          </a:xfrm>
          <a:prstGeom prst="rect">
            <a:avLst/>
          </a:prstGeom>
          <a:solidFill>
            <a:schemeClr val="bg1">
              <a:alpha val="56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rgbClr val="000000"/>
              </a:solidFill>
            </a:endParaRPr>
          </a:p>
        </p:txBody>
      </p:sp>
      <p:sp>
        <p:nvSpPr>
          <p:cNvPr id="3" name="TextBox 2">
            <a:extLst>
              <a:ext uri="{FF2B5EF4-FFF2-40B4-BE49-F238E27FC236}">
                <a16:creationId xmlns:a16="http://schemas.microsoft.com/office/drawing/2014/main" id="{9209A10A-DA5C-410D-A16F-08494285A618}"/>
              </a:ext>
            </a:extLst>
          </p:cNvPr>
          <p:cNvSpPr txBox="1"/>
          <p:nvPr/>
        </p:nvSpPr>
        <p:spPr>
          <a:xfrm>
            <a:off x="339141" y="306698"/>
            <a:ext cx="122146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b="1" dirty="0" smtClean="0">
                <a:cs typeface="Calibri"/>
              </a:rPr>
              <a:t>Predicting wheat price fluctuations</a:t>
            </a:r>
            <a:endParaRPr lang="en-US" dirty="0"/>
          </a:p>
        </p:txBody>
      </p:sp>
      <p:sp>
        <p:nvSpPr>
          <p:cNvPr id="4" name="Rectangle 3">
            <a:extLst>
              <a:ext uri="{FF2B5EF4-FFF2-40B4-BE49-F238E27FC236}">
                <a16:creationId xmlns:a16="http://schemas.microsoft.com/office/drawing/2014/main" id="{24C5250C-5402-42DA-933E-F761F6E332BA}"/>
              </a:ext>
            </a:extLst>
          </p:cNvPr>
          <p:cNvSpPr/>
          <p:nvPr/>
        </p:nvSpPr>
        <p:spPr>
          <a:xfrm>
            <a:off x="229625" y="1791952"/>
            <a:ext cx="11704995" cy="4764963"/>
          </a:xfrm>
          <a:prstGeom prst="rect">
            <a:avLst/>
          </a:prstGeom>
          <a:solidFill>
            <a:schemeClr val="bg1">
              <a:alpha val="56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rgbClr val="000000"/>
              </a:solidFill>
            </a:endParaRPr>
          </a:p>
        </p:txBody>
      </p:sp>
      <p:sp>
        <p:nvSpPr>
          <p:cNvPr id="9" name="TextBox 8">
            <a:extLst>
              <a:ext uri="{FF2B5EF4-FFF2-40B4-BE49-F238E27FC236}">
                <a16:creationId xmlns:a16="http://schemas.microsoft.com/office/drawing/2014/main" id="{5812CA54-D77D-45CD-B644-3EE017A5430F}"/>
              </a:ext>
            </a:extLst>
          </p:cNvPr>
          <p:cNvSpPr txBox="1"/>
          <p:nvPr/>
        </p:nvSpPr>
        <p:spPr>
          <a:xfrm>
            <a:off x="336014" y="1942640"/>
            <a:ext cx="1164850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t>DESCRIPTION: </a:t>
            </a:r>
            <a:r>
              <a:rPr lang="en-GB" sz="2800" b="1" dirty="0" smtClean="0"/>
              <a:t>Develop a method to </a:t>
            </a:r>
            <a:r>
              <a:rPr lang="en-GB" sz="2800" b="1" dirty="0"/>
              <a:t>link </a:t>
            </a:r>
            <a:r>
              <a:rPr lang="en-GB" sz="2800" b="1" dirty="0" smtClean="0"/>
              <a:t>wheat price in </a:t>
            </a:r>
            <a:r>
              <a:rPr lang="en-GB" sz="2800" b="1" dirty="0"/>
              <a:t>the UK and/or the stock prices of selected listed companies </a:t>
            </a:r>
            <a:r>
              <a:rPr lang="en-GB" sz="2800" b="1" dirty="0" smtClean="0"/>
              <a:t>to natural </a:t>
            </a:r>
            <a:r>
              <a:rPr lang="en-GB" sz="2800" b="1" dirty="0"/>
              <a:t>catastrophes and/or changes in </a:t>
            </a:r>
            <a:r>
              <a:rPr lang="en-GB" sz="2800" b="1" dirty="0" smtClean="0"/>
              <a:t>rainfall</a:t>
            </a:r>
            <a:r>
              <a:rPr lang="en-GB" sz="2800" b="1" dirty="0"/>
              <a:t> </a:t>
            </a:r>
            <a:endParaRPr lang="en-US" dirty="0"/>
          </a:p>
          <a:p>
            <a:pPr algn="l"/>
            <a:endParaRPr lang="en-GB" sz="2800" b="1" dirty="0"/>
          </a:p>
          <a:p>
            <a:r>
              <a:rPr lang="en-GB" sz="2800" b="1" dirty="0"/>
              <a:t>IMPACT: This will help </a:t>
            </a:r>
            <a:r>
              <a:rPr lang="en-GB" sz="2800" b="1" dirty="0" smtClean="0"/>
              <a:t>developing strategies to secure the stability of the food supply chain</a:t>
            </a:r>
            <a:r>
              <a:rPr lang="en-GB" sz="2800" b="1" dirty="0"/>
              <a:t> </a:t>
            </a:r>
          </a:p>
          <a:p>
            <a:endParaRPr lang="en-GB" sz="2800" b="1" dirty="0"/>
          </a:p>
          <a:p>
            <a:r>
              <a:rPr lang="en-GB" sz="2800" b="1" dirty="0"/>
              <a:t>TECHNICAL SOLUTION: Using open </a:t>
            </a:r>
            <a:r>
              <a:rPr lang="en-GB" sz="2800" b="1" dirty="0" smtClean="0"/>
              <a:t>data and stock prices inputs </a:t>
            </a:r>
            <a:r>
              <a:rPr lang="en-GB" sz="2800" b="1" dirty="0"/>
              <a:t>to create a user-friendly </a:t>
            </a:r>
            <a:r>
              <a:rPr lang="en-GB" sz="2800" b="1" dirty="0" smtClean="0"/>
              <a:t>dashboard</a:t>
            </a:r>
            <a:r>
              <a:rPr lang="en-GB" sz="2800" b="1" dirty="0"/>
              <a:t> </a:t>
            </a:r>
          </a:p>
        </p:txBody>
      </p:sp>
    </p:spTree>
    <p:extLst>
      <p:ext uri="{BB962C8B-B14F-4D97-AF65-F5344CB8AC3E}">
        <p14:creationId xmlns:p14="http://schemas.microsoft.com/office/powerpoint/2010/main" val="414528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l="-21000" r="-21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C8FD79-A32E-4B7C-ACDE-ED8525BDBB03}"/>
              </a:ext>
            </a:extLst>
          </p:cNvPr>
          <p:cNvSpPr/>
          <p:nvPr/>
        </p:nvSpPr>
        <p:spPr>
          <a:xfrm>
            <a:off x="229626" y="231230"/>
            <a:ext cx="11704995" cy="918241"/>
          </a:xfrm>
          <a:prstGeom prst="rect">
            <a:avLst/>
          </a:prstGeom>
          <a:solidFill>
            <a:schemeClr val="bg1">
              <a:alpha val="56000"/>
            </a:schemeClr>
          </a:solid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rgbClr val="000000"/>
              </a:solidFill>
            </a:endParaRPr>
          </a:p>
        </p:txBody>
      </p:sp>
      <p:sp>
        <p:nvSpPr>
          <p:cNvPr id="3" name="TextBox 2">
            <a:extLst>
              <a:ext uri="{FF2B5EF4-FFF2-40B4-BE49-F238E27FC236}">
                <a16:creationId xmlns:a16="http://schemas.microsoft.com/office/drawing/2014/main" id="{9209A10A-DA5C-410D-A16F-08494285A618}"/>
              </a:ext>
            </a:extLst>
          </p:cNvPr>
          <p:cNvSpPr txBox="1"/>
          <p:nvPr/>
        </p:nvSpPr>
        <p:spPr>
          <a:xfrm>
            <a:off x="286144" y="397984"/>
            <a:ext cx="115871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dirty="0">
                <a:latin typeface="Century Gothic"/>
                <a:cs typeface="Calibri"/>
              </a:rPr>
              <a:t>Identifying potential resources for bio-gas production...</a:t>
            </a:r>
            <a:endParaRPr lang="en-US" sz="3200" dirty="0"/>
          </a:p>
        </p:txBody>
      </p:sp>
      <p:sp>
        <p:nvSpPr>
          <p:cNvPr id="4" name="Rectangle 3">
            <a:extLst>
              <a:ext uri="{FF2B5EF4-FFF2-40B4-BE49-F238E27FC236}">
                <a16:creationId xmlns:a16="http://schemas.microsoft.com/office/drawing/2014/main" id="{9426CAA8-D8E1-4B5F-98F6-8C735DD9BC12}"/>
              </a:ext>
            </a:extLst>
          </p:cNvPr>
          <p:cNvSpPr/>
          <p:nvPr/>
        </p:nvSpPr>
        <p:spPr>
          <a:xfrm>
            <a:off x="229625" y="1424723"/>
            <a:ext cx="11704995" cy="5104649"/>
          </a:xfrm>
          <a:prstGeom prst="rect">
            <a:avLst/>
          </a:prstGeom>
          <a:solidFill>
            <a:schemeClr val="bg1">
              <a:alpha val="56000"/>
            </a:schemeClr>
          </a:solid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rgbClr val="000000"/>
              </a:solidFill>
            </a:endParaRPr>
          </a:p>
        </p:txBody>
      </p:sp>
      <p:sp>
        <p:nvSpPr>
          <p:cNvPr id="2" name="TextBox 1">
            <a:extLst>
              <a:ext uri="{FF2B5EF4-FFF2-40B4-BE49-F238E27FC236}">
                <a16:creationId xmlns:a16="http://schemas.microsoft.com/office/drawing/2014/main" id="{8CF6221E-07CE-4BDE-B13F-08B75D140077}"/>
              </a:ext>
            </a:extLst>
          </p:cNvPr>
          <p:cNvSpPr txBox="1"/>
          <p:nvPr/>
        </p:nvSpPr>
        <p:spPr>
          <a:xfrm>
            <a:off x="326834" y="1768206"/>
            <a:ext cx="1131799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t>DESCRIPTION: The main idea is to use satellite data to map unusable plant resources to improve the efficiency of bio-gas production. </a:t>
            </a:r>
            <a:endParaRPr lang="en-US" dirty="0"/>
          </a:p>
          <a:p>
            <a:pPr algn="l"/>
            <a:endParaRPr lang="en-GB" sz="2800" b="1" dirty="0"/>
          </a:p>
          <a:p>
            <a:r>
              <a:rPr lang="en-GB" sz="2800" b="1" dirty="0"/>
              <a:t>IMPACT: This would improve bio-gas strategies for all over the world. It would provide better resources for local biogas farms. </a:t>
            </a:r>
          </a:p>
          <a:p>
            <a:endParaRPr lang="en-GB" sz="2800" b="1" dirty="0"/>
          </a:p>
          <a:p>
            <a:r>
              <a:rPr lang="en-GB" sz="2800" b="1" dirty="0"/>
              <a:t>TECHNICAL SOLUTION: A web application to show the map and quantity of bio-gas resources according to area and the user. </a:t>
            </a:r>
          </a:p>
        </p:txBody>
      </p:sp>
    </p:spTree>
    <p:extLst>
      <p:ext uri="{BB962C8B-B14F-4D97-AF65-F5344CB8AC3E}">
        <p14:creationId xmlns:p14="http://schemas.microsoft.com/office/powerpoint/2010/main" val="62343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87CC84-CC1A-4060-AB0E-3A7AEFB1125A}"/>
              </a:ext>
            </a:extLst>
          </p:cNvPr>
          <p:cNvSpPr/>
          <p:nvPr/>
        </p:nvSpPr>
        <p:spPr>
          <a:xfrm>
            <a:off x="229626" y="4355148"/>
            <a:ext cx="11484658" cy="2201246"/>
          </a:xfrm>
          <a:prstGeom prst="rect">
            <a:avLst/>
          </a:prstGeom>
          <a:solidFill>
            <a:schemeClr val="bg1">
              <a:alpha val="56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rgbClr val="000000"/>
              </a:solidFill>
            </a:endParaRPr>
          </a:p>
        </p:txBody>
      </p:sp>
      <p:sp>
        <p:nvSpPr>
          <p:cNvPr id="6" name="TextBox 5">
            <a:extLst>
              <a:ext uri="{FF2B5EF4-FFF2-40B4-BE49-F238E27FC236}">
                <a16:creationId xmlns:a16="http://schemas.microsoft.com/office/drawing/2014/main" id="{81A54948-44FC-4AD6-85BE-A2DFE7AF977A}"/>
              </a:ext>
            </a:extLst>
          </p:cNvPr>
          <p:cNvSpPr txBox="1"/>
          <p:nvPr/>
        </p:nvSpPr>
        <p:spPr>
          <a:xfrm>
            <a:off x="363712" y="3496134"/>
            <a:ext cx="948184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6000" b="1" dirty="0">
              <a:latin typeface="Century Gothic"/>
              <a:cs typeface="Calibri"/>
            </a:endParaRPr>
          </a:p>
          <a:p>
            <a:r>
              <a:rPr lang="en-GB" sz="6000" b="1" dirty="0">
                <a:latin typeface="Century Gothic"/>
                <a:cs typeface="Calibri"/>
              </a:rPr>
              <a:t>We look forward to see you all next week!</a:t>
            </a:r>
          </a:p>
        </p:txBody>
      </p:sp>
      <p:pic>
        <p:nvPicPr>
          <p:cNvPr id="5" name="Picture 6" descr="A close up of a logo&#10;&#10;Description generated with high confidence">
            <a:extLst>
              <a:ext uri="{FF2B5EF4-FFF2-40B4-BE49-F238E27FC236}">
                <a16:creationId xmlns:a16="http://schemas.microsoft.com/office/drawing/2014/main" id="{893A96EF-7EE7-4757-B57F-0CB93C7A6417}"/>
              </a:ext>
            </a:extLst>
          </p:cNvPr>
          <p:cNvPicPr>
            <a:picLocks noChangeAspect="1"/>
          </p:cNvPicPr>
          <p:nvPr/>
        </p:nvPicPr>
        <p:blipFill>
          <a:blip r:embed="rId3"/>
          <a:stretch>
            <a:fillRect/>
          </a:stretch>
        </p:blipFill>
        <p:spPr>
          <a:xfrm>
            <a:off x="10774899" y="143219"/>
            <a:ext cx="1209215" cy="585730"/>
          </a:xfrm>
          <a:prstGeom prst="rect">
            <a:avLst/>
          </a:prstGeom>
        </p:spPr>
      </p:pic>
    </p:spTree>
    <p:extLst>
      <p:ext uri="{BB962C8B-B14F-4D97-AF65-F5344CB8AC3E}">
        <p14:creationId xmlns:p14="http://schemas.microsoft.com/office/powerpoint/2010/main" val="22525961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E32F53A5AB4346AF2FBF6C6E43775D" ma:contentTypeVersion="10" ma:contentTypeDescription="Create a new document." ma:contentTypeScope="" ma:versionID="c79fe041f0a55599087b591e3c5554b0">
  <xsd:schema xmlns:xsd="http://www.w3.org/2001/XMLSchema" xmlns:xs="http://www.w3.org/2001/XMLSchema" xmlns:p="http://schemas.microsoft.com/office/2006/metadata/properties" xmlns:ns2="4c6fa557-cfa5-4497-92e3-ec73ffbdb83d" xmlns:ns3="7c9fa3c4-b8b6-4256-8fbd-6fe398121bf6" targetNamespace="http://schemas.microsoft.com/office/2006/metadata/properties" ma:root="true" ma:fieldsID="746c31055bb1c0d4eb7d90a6fb2f0cb1" ns2:_="" ns3:_="">
    <xsd:import namespace="4c6fa557-cfa5-4497-92e3-ec73ffbdb83d"/>
    <xsd:import namespace="7c9fa3c4-b8b6-4256-8fbd-6fe398121bf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6fa557-cfa5-4497-92e3-ec73ffbdb8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9fa3c4-b8b6-4256-8fbd-6fe398121bf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BF17AA6-4F31-4DB9-81B3-80B8565D37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c6fa557-cfa5-4497-92e3-ec73ffbdb83d"/>
    <ds:schemaRef ds:uri="7c9fa3c4-b8b6-4256-8fbd-6fe398121b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9E42233-5894-4F47-83EC-9FEDCDC1B8F3}">
  <ds:schemaRefs>
    <ds:schemaRef ds:uri="http://schemas.microsoft.com/sharepoint/v3/contenttype/forms"/>
  </ds:schemaRefs>
</ds:datastoreItem>
</file>

<file path=customXml/itemProps3.xml><?xml version="1.0" encoding="utf-8"?>
<ds:datastoreItem xmlns:ds="http://schemas.openxmlformats.org/officeDocument/2006/customXml" ds:itemID="{E7277B5F-E553-4034-BFE3-A23363255999}">
  <ds:schemaRefs>
    <ds:schemaRef ds:uri="http://schemas.microsoft.com/office/2006/documentManagement/types"/>
    <ds:schemaRef ds:uri="http://schemas.openxmlformats.org/package/2006/metadata/core-properties"/>
    <ds:schemaRef ds:uri="http://purl.org/dc/terms/"/>
    <ds:schemaRef ds:uri="http://purl.org/dc/elements/1.1/"/>
    <ds:schemaRef ds:uri="http://schemas.microsoft.com/office/infopath/2007/PartnerControls"/>
    <ds:schemaRef ds:uri="7c9fa3c4-b8b6-4256-8fbd-6fe398121bf6"/>
    <ds:schemaRef ds:uri="http://purl.org/dc/dcmitype/"/>
    <ds:schemaRef ds:uri="4c6fa557-cfa5-4497-92e3-ec73ffbdb83d"/>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699</TotalTime>
  <Words>722</Words>
  <Application>Microsoft Office PowerPoint</Application>
  <PresentationFormat>Widescreen</PresentationFormat>
  <Paragraphs>86</Paragraphs>
  <Slides>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Century Gothic</vt:lpstr>
      <vt:lpstr>Wingdings 2</vt:lpstr>
      <vt:lpstr>Quotable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Maffei, Carmine</cp:lastModifiedBy>
  <cp:revision>1212</cp:revision>
  <dcterms:created xsi:type="dcterms:W3CDTF">2013-07-15T20:26:40Z</dcterms:created>
  <dcterms:modified xsi:type="dcterms:W3CDTF">2019-09-12T18:16:48Z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0x010100C2E32F53A5AB4346AF2FBF6C6E43775D</vt:lpwstr>
  </property>
</Properties>
</file>